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1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4" r:id="rId9"/>
    <p:sldId id="265" r:id="rId10"/>
  </p:sldIdLst>
  <p:sldSz cx="9144000" cy="5143500" type="screen16x9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 varScale="1">
        <p:scale>
          <a:sx n="98" d="100"/>
          <a:sy n="98" d="100"/>
        </p:scale>
        <p:origin x="41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272031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asgroupbd.com/noorsys/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A254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858000" y="0"/>
            <a:ext cx="2286000" cy="5143500"/>
          </a:xfrm>
          <a:prstGeom prst="rect">
            <a:avLst/>
          </a:prstGeom>
          <a:solidFill>
            <a:srgbClr val="112E52"/>
          </a:solidFill>
          <a:ln w="12700">
            <a:solidFill>
              <a:srgbClr val="112E52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7772400" y="0"/>
            <a:ext cx="1371600" cy="5143500"/>
          </a:xfrm>
          <a:prstGeom prst="rect">
            <a:avLst/>
          </a:prstGeom>
          <a:solidFill>
            <a:srgbClr val="0A1F3D"/>
          </a:solidFill>
          <a:ln w="12700">
            <a:solidFill>
              <a:srgbClr val="0A1F3D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502920" y="1280160"/>
            <a:ext cx="91440" cy="2560320"/>
          </a:xfrm>
          <a:prstGeom prst="rect">
            <a:avLst/>
          </a:prstGeom>
          <a:solidFill>
            <a:srgbClr val="F59E0B"/>
          </a:solidFill>
          <a:ln w="12700">
            <a:solidFill>
              <a:srgbClr val="F59E0B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85800" y="1097280"/>
            <a:ext cx="594360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5400" b="1" kern="0" spc="4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noorsys</a:t>
            </a:r>
            <a:endParaRPr lang="en-US" sz="5400" dirty="0"/>
          </a:p>
        </p:txBody>
      </p:sp>
      <p:sp>
        <p:nvSpPr>
          <p:cNvPr id="6" name="Text 4"/>
          <p:cNvSpPr/>
          <p:nvPr/>
        </p:nvSpPr>
        <p:spPr>
          <a:xfrm>
            <a:off x="685800" y="1783080"/>
            <a:ext cx="5943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200" kern="0" spc="800" dirty="0">
                <a:solidFill>
                  <a:srgbClr val="F59E0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ERP</a:t>
            </a:r>
            <a:endParaRPr lang="en-US" sz="3200" dirty="0"/>
          </a:p>
        </p:txBody>
      </p:sp>
      <p:sp>
        <p:nvSpPr>
          <p:cNvPr id="7" name="Text 5"/>
          <p:cNvSpPr/>
          <p:nvPr/>
        </p:nvSpPr>
        <p:spPr>
          <a:xfrm>
            <a:off x="685800" y="2468880"/>
            <a:ext cx="5943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dirty="0">
                <a:solidFill>
                  <a:srgbClr val="AECB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Simple. Powerful. Built for You.</a:t>
            </a:r>
            <a:endParaRPr lang="en-US" sz="1800" dirty="0"/>
          </a:p>
        </p:txBody>
      </p:sp>
      <p:sp>
        <p:nvSpPr>
          <p:cNvPr id="8" name="Text 6"/>
          <p:cNvSpPr/>
          <p:nvPr/>
        </p:nvSpPr>
        <p:spPr>
          <a:xfrm>
            <a:off x="685800" y="3108960"/>
            <a:ext cx="59436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7BAFD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Customized ERP Solutions for Small &amp; Medium Businesses</a:t>
            </a:r>
            <a:endParaRPr lang="en-US" sz="1300" dirty="0"/>
          </a:p>
        </p:txBody>
      </p:sp>
      <p:sp>
        <p:nvSpPr>
          <p:cNvPr id="9" name="Shape 7"/>
          <p:cNvSpPr/>
          <p:nvPr/>
        </p:nvSpPr>
        <p:spPr>
          <a:xfrm>
            <a:off x="0" y="4754880"/>
            <a:ext cx="9144000" cy="388620"/>
          </a:xfrm>
          <a:prstGeom prst="rect">
            <a:avLst/>
          </a:prstGeom>
          <a:solidFill>
            <a:srgbClr val="091929"/>
          </a:solidFill>
          <a:ln w="12700">
            <a:solidFill>
              <a:srgbClr val="091929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274320" y="4773168"/>
            <a:ext cx="85953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4A90D9"/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3"/>
              </a:rPr>
              <a:t>https://asgroupbd.com/noorsys/</a:t>
            </a:r>
            <a:r>
              <a:rPr lang="en-US" sz="1100" dirty="0">
                <a:solidFill>
                  <a:srgbClr val="4A90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|  Enterprise Resource Planning</a:t>
            </a:r>
            <a:endParaRPr lang="en-US" sz="1100" dirty="0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14358B76-C9A4-5098-9011-B8112CE1A525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9601" t="40526" r="10983" b="40639"/>
          <a:stretch/>
        </p:blipFill>
        <p:spPr>
          <a:xfrm>
            <a:off x="685800" y="932334"/>
            <a:ext cx="1395919" cy="331061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1F5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1005840"/>
          </a:xfrm>
          <a:prstGeom prst="rect">
            <a:avLst/>
          </a:prstGeom>
          <a:solidFill>
            <a:srgbClr val="0A2540"/>
          </a:solidFill>
          <a:ln w="12700">
            <a:solidFill>
              <a:srgbClr val="0A2540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09728" cy="1005840"/>
          </a:xfrm>
          <a:prstGeom prst="rect">
            <a:avLst/>
          </a:prstGeom>
          <a:solidFill>
            <a:srgbClr val="F59E0B"/>
          </a:solidFill>
          <a:ln w="12700">
            <a:solidFill>
              <a:srgbClr val="F59E0B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228600" y="91440"/>
            <a:ext cx="86868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Story of Reza's Garments Factory</a:t>
            </a:r>
            <a:endParaRPr lang="en-US" sz="2200" dirty="0"/>
          </a:p>
        </p:txBody>
      </p:sp>
      <p:sp>
        <p:nvSpPr>
          <p:cNvPr id="5" name="Text 3"/>
          <p:cNvSpPr/>
          <p:nvPr/>
        </p:nvSpPr>
        <p:spPr>
          <a:xfrm>
            <a:off x="228600" y="530352"/>
            <a:ext cx="86868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AECB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familiar tale from thousands of growing businesses</a:t>
            </a:r>
            <a:endParaRPr lang="en-US" sz="1200" dirty="0"/>
          </a:p>
        </p:txBody>
      </p:sp>
      <p:sp>
        <p:nvSpPr>
          <p:cNvPr id="6" name="Shape 4"/>
          <p:cNvSpPr/>
          <p:nvPr/>
        </p:nvSpPr>
        <p:spPr>
          <a:xfrm>
            <a:off x="365760" y="1143000"/>
            <a:ext cx="5212080" cy="2880360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7" name="Shape 5"/>
          <p:cNvSpPr/>
          <p:nvPr/>
        </p:nvSpPr>
        <p:spPr>
          <a:xfrm>
            <a:off x="365760" y="1143000"/>
            <a:ext cx="91440" cy="2880360"/>
          </a:xfrm>
          <a:prstGeom prst="rect">
            <a:avLst/>
          </a:prstGeom>
          <a:solidFill>
            <a:srgbClr val="1A56DB"/>
          </a:solidFill>
          <a:ln w="12700">
            <a:solidFill>
              <a:srgbClr val="1A56DB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548640" y="1234440"/>
            <a:ext cx="4892040" cy="2743200"/>
          </a:xfrm>
          <a:prstGeom prst="rect">
            <a:avLst/>
          </a:prstGeom>
          <a:noFill/>
          <a:ln/>
        </p:spPr>
        <p:txBody>
          <a:bodyPr wrap="square" lIns="127000" tIns="127000" rIns="127000" bIns="127000" rtlCol="0" anchor="t"/>
          <a:lstStyle/>
          <a:p>
            <a:pPr marL="0" indent="0">
              <a:buNone/>
            </a:pPr>
            <a:r>
              <a:rPr lang="en-US" sz="1300" b="1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"Reza ran a busy garments factory in Chittagong.
</a:t>
            </a:r>
            <a:r>
              <a:rPr lang="en-US" sz="12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His accounts were in one Excel file, his inventory in another, and his staff attendance was tracked in a notebook.
One day a big client asked: </a:t>
            </a:r>
            <a:r>
              <a:rPr lang="en-US" sz="1200" b="1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"Can you deliver 5,000 pieces in two weeks?"</a:t>
            </a:r>
            <a:endParaRPr lang="en-US" sz="1300" dirty="0"/>
          </a:p>
          <a:p>
            <a:pPr marL="0" indent="0">
              <a:buNone/>
            </a:pPr>
            <a:endParaRPr lang="en-US" sz="1300" dirty="0"/>
          </a:p>
          <a:p>
            <a:pPr marL="0" indent="0">
              <a:buNone/>
            </a:pPr>
            <a:r>
              <a:rPr lang="en-US" sz="12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Reza checked his stock notebook — then his orders Excel — then called his production manager. Three hours later he said </a:t>
            </a:r>
            <a:endParaRPr lang="en-US" sz="1300" dirty="0"/>
          </a:p>
          <a:p>
            <a:pPr marL="0" indent="0">
              <a:buNone/>
            </a:pPr>
            <a:r>
              <a:rPr lang="en-US" sz="1200" b="1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"yes."</a:t>
            </a:r>
            <a:r>
              <a:rPr lang="en-US" sz="12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The answer should have taken 5 seconds."</a:t>
            </a:r>
            <a:endParaRPr lang="en-US" sz="1300" dirty="0"/>
          </a:p>
        </p:txBody>
      </p:sp>
      <p:sp>
        <p:nvSpPr>
          <p:cNvPr id="9" name="Shape 7"/>
          <p:cNvSpPr/>
          <p:nvPr/>
        </p:nvSpPr>
        <p:spPr>
          <a:xfrm>
            <a:off x="5943600" y="1143000"/>
            <a:ext cx="2834640" cy="841248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blurRad="76200" dist="25400" dir="8100000" algn="bl" rotWithShape="0">
              <a:srgbClr val="000000">
                <a:alpha val="8000"/>
              </a:srgbClr>
            </a:outerShdw>
          </a:effectLst>
        </p:spPr>
      </p:sp>
      <p:pic>
        <p:nvPicPr>
          <p:cNvPr id="10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80760" y="1325880"/>
            <a:ext cx="411480" cy="411480"/>
          </a:xfrm>
          <a:prstGeom prst="rect">
            <a:avLst/>
          </a:prstGeom>
        </p:spPr>
      </p:pic>
      <p:sp>
        <p:nvSpPr>
          <p:cNvPr id="11" name="Text 8"/>
          <p:cNvSpPr/>
          <p:nvPr/>
        </p:nvSpPr>
        <p:spPr>
          <a:xfrm>
            <a:off x="6565392" y="1252728"/>
            <a:ext cx="21031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0A25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Slow decisions</a:t>
            </a:r>
            <a:endParaRPr lang="en-US" sz="1300" dirty="0"/>
          </a:p>
        </p:txBody>
      </p:sp>
      <p:sp>
        <p:nvSpPr>
          <p:cNvPr id="12" name="Text 9"/>
          <p:cNvSpPr/>
          <p:nvPr/>
        </p:nvSpPr>
        <p:spPr>
          <a:xfrm>
            <a:off x="6565392" y="1545336"/>
            <a:ext cx="21031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Data in silos = delayed answers</a:t>
            </a:r>
            <a:endParaRPr lang="en-US" sz="1000" dirty="0"/>
          </a:p>
        </p:txBody>
      </p:sp>
      <p:sp>
        <p:nvSpPr>
          <p:cNvPr id="13" name="Shape 10"/>
          <p:cNvSpPr/>
          <p:nvPr/>
        </p:nvSpPr>
        <p:spPr>
          <a:xfrm>
            <a:off x="5943600" y="2148840"/>
            <a:ext cx="2834640" cy="841248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blurRad="76200" dist="25400" dir="8100000" algn="bl" rotWithShape="0">
              <a:srgbClr val="000000">
                <a:alpha val="8000"/>
              </a:srgbClr>
            </a:outerShdw>
          </a:effectLst>
        </p:spPr>
      </p:sp>
      <p:pic>
        <p:nvPicPr>
          <p:cNvPr id="14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80760" y="2331720"/>
            <a:ext cx="411480" cy="411480"/>
          </a:xfrm>
          <a:prstGeom prst="rect">
            <a:avLst/>
          </a:prstGeom>
        </p:spPr>
      </p:pic>
      <p:sp>
        <p:nvSpPr>
          <p:cNvPr id="15" name="Text 11"/>
          <p:cNvSpPr/>
          <p:nvPr/>
        </p:nvSpPr>
        <p:spPr>
          <a:xfrm>
            <a:off x="6565392" y="2258568"/>
            <a:ext cx="21031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0A25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Human errors</a:t>
            </a:r>
            <a:endParaRPr lang="en-US" sz="1300" dirty="0"/>
          </a:p>
        </p:txBody>
      </p:sp>
      <p:sp>
        <p:nvSpPr>
          <p:cNvPr id="16" name="Text 12"/>
          <p:cNvSpPr/>
          <p:nvPr/>
        </p:nvSpPr>
        <p:spPr>
          <a:xfrm>
            <a:off x="6565392" y="2551176"/>
            <a:ext cx="21031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Manual entry → costly mistakes</a:t>
            </a:r>
            <a:endParaRPr lang="en-US" sz="1000" dirty="0"/>
          </a:p>
        </p:txBody>
      </p:sp>
      <p:sp>
        <p:nvSpPr>
          <p:cNvPr id="17" name="Shape 13"/>
          <p:cNvSpPr/>
          <p:nvPr/>
        </p:nvSpPr>
        <p:spPr>
          <a:xfrm>
            <a:off x="5943600" y="3154680"/>
            <a:ext cx="2834640" cy="841248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blurRad="76200" dist="25400" dir="8100000" algn="bl" rotWithShape="0">
              <a:srgbClr val="000000">
                <a:alpha val="8000"/>
              </a:srgbClr>
            </a:outerShdw>
          </a:effectLst>
        </p:spPr>
      </p:sp>
      <p:pic>
        <p:nvPicPr>
          <p:cNvPr id="18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80760" y="3337560"/>
            <a:ext cx="411480" cy="411480"/>
          </a:xfrm>
          <a:prstGeom prst="rect">
            <a:avLst/>
          </a:prstGeom>
        </p:spPr>
      </p:pic>
      <p:sp>
        <p:nvSpPr>
          <p:cNvPr id="19" name="Text 14"/>
          <p:cNvSpPr/>
          <p:nvPr/>
        </p:nvSpPr>
        <p:spPr>
          <a:xfrm>
            <a:off x="6565392" y="3264408"/>
            <a:ext cx="21031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0A25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Inventory chaos</a:t>
            </a:r>
            <a:endParaRPr lang="en-US" sz="1300" dirty="0"/>
          </a:p>
        </p:txBody>
      </p:sp>
      <p:sp>
        <p:nvSpPr>
          <p:cNvPr id="20" name="Text 15"/>
          <p:cNvSpPr/>
          <p:nvPr/>
        </p:nvSpPr>
        <p:spPr>
          <a:xfrm>
            <a:off x="6565392" y="3557016"/>
            <a:ext cx="21031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Overstock or stockout — both hurt</a:t>
            </a:r>
            <a:endParaRPr lang="en-US" sz="1000" dirty="0"/>
          </a:p>
        </p:txBody>
      </p:sp>
      <p:sp>
        <p:nvSpPr>
          <p:cNvPr id="21" name="Text 16"/>
          <p:cNvSpPr/>
          <p:nvPr/>
        </p:nvSpPr>
        <p:spPr>
          <a:xfrm>
            <a:off x="365760" y="4343400"/>
            <a:ext cx="84124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i="1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Sound familiar? You're not alone — 78% of SMBs run on fragmented tools.</a:t>
            </a:r>
            <a:endParaRPr lang="en-US" sz="11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1005840"/>
          </a:xfrm>
          <a:prstGeom prst="rect">
            <a:avLst/>
          </a:prstGeom>
          <a:solidFill>
            <a:srgbClr val="0A2540"/>
          </a:solidFill>
          <a:ln w="12700">
            <a:solidFill>
              <a:srgbClr val="0A2540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09728" cy="1005840"/>
          </a:xfrm>
          <a:prstGeom prst="rect">
            <a:avLst/>
          </a:prstGeom>
          <a:solidFill>
            <a:srgbClr val="0E9F6E"/>
          </a:solidFill>
          <a:ln w="12700">
            <a:solidFill>
              <a:srgbClr val="0E9F6E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228600" y="137160"/>
            <a:ext cx="86868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So... What Exactly is ERP?</a:t>
            </a:r>
            <a:endParaRPr lang="en-US" sz="2400" dirty="0"/>
          </a:p>
        </p:txBody>
      </p:sp>
      <p:sp>
        <p:nvSpPr>
          <p:cNvPr id="5" name="Text 3"/>
          <p:cNvSpPr/>
          <p:nvPr/>
        </p:nvSpPr>
        <p:spPr>
          <a:xfrm>
            <a:off x="228600" y="594360"/>
            <a:ext cx="8686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AECB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Think of it as the brain of your business — one system, all data.</a:t>
            </a:r>
            <a:endParaRPr lang="en-US" sz="1200" dirty="0"/>
          </a:p>
        </p:txBody>
      </p:sp>
      <p:sp>
        <p:nvSpPr>
          <p:cNvPr id="6" name="Shape 4"/>
          <p:cNvSpPr/>
          <p:nvPr/>
        </p:nvSpPr>
        <p:spPr>
          <a:xfrm>
            <a:off x="3474720" y="1645920"/>
            <a:ext cx="2194560" cy="1828800"/>
          </a:xfrm>
          <a:prstGeom prst="ellipse">
            <a:avLst/>
          </a:prstGeom>
          <a:solidFill>
            <a:srgbClr val="0A2540"/>
          </a:solidFill>
          <a:ln w="12700">
            <a:solidFill>
              <a:srgbClr val="0A2540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7" name="Text 5"/>
          <p:cNvSpPr/>
          <p:nvPr/>
        </p:nvSpPr>
        <p:spPr>
          <a:xfrm>
            <a:off x="3474720" y="1737360"/>
            <a:ext cx="2194560" cy="1645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YOUR</a:t>
            </a:r>
            <a:endParaRPr lang="en-US" sz="1300" dirty="0"/>
          </a:p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BUSINESS</a:t>
            </a:r>
            <a:endParaRPr lang="en-US" sz="1300" dirty="0"/>
          </a:p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BRAIN</a:t>
            </a:r>
            <a:endParaRPr lang="en-US" sz="1300" dirty="0"/>
          </a:p>
        </p:txBody>
      </p:sp>
      <p:sp>
        <p:nvSpPr>
          <p:cNvPr id="8" name="Shape 6"/>
          <p:cNvSpPr/>
          <p:nvPr/>
        </p:nvSpPr>
        <p:spPr>
          <a:xfrm>
            <a:off x="548640" y="1417320"/>
            <a:ext cx="1737360" cy="548640"/>
          </a:xfrm>
          <a:prstGeom prst="rect">
            <a:avLst/>
          </a:prstGeom>
          <a:solidFill>
            <a:srgbClr val="1A56DB"/>
          </a:solidFill>
          <a:ln w="12700">
            <a:solidFill>
              <a:srgbClr val="1A56DB"/>
            </a:solidFill>
            <a:prstDash val="solid"/>
          </a:ln>
          <a:effectLst>
            <a:outerShdw blurRad="76200" dist="25400" dir="8100000" algn="bl" rotWithShape="0">
              <a:srgbClr val="000000">
                <a:alpha val="8000"/>
              </a:srgbClr>
            </a:outerShdw>
          </a:effectLst>
        </p:spPr>
      </p:sp>
      <p:sp>
        <p:nvSpPr>
          <p:cNvPr id="9" name="Text 7"/>
          <p:cNvSpPr/>
          <p:nvPr/>
        </p:nvSpPr>
        <p:spPr>
          <a:xfrm>
            <a:off x="548640" y="1490472"/>
            <a:ext cx="173736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Sales</a:t>
            </a:r>
            <a:endParaRPr lang="en-US" sz="1300" dirty="0"/>
          </a:p>
        </p:txBody>
      </p:sp>
      <p:sp>
        <p:nvSpPr>
          <p:cNvPr id="10" name="Shape 8"/>
          <p:cNvSpPr/>
          <p:nvPr/>
        </p:nvSpPr>
        <p:spPr>
          <a:xfrm>
            <a:off x="548640" y="2743200"/>
            <a:ext cx="1737360" cy="548640"/>
          </a:xfrm>
          <a:prstGeom prst="rect">
            <a:avLst/>
          </a:prstGeom>
          <a:solidFill>
            <a:srgbClr val="0E9F6E"/>
          </a:solidFill>
          <a:ln w="12700">
            <a:solidFill>
              <a:srgbClr val="0E9F6E"/>
            </a:solidFill>
            <a:prstDash val="solid"/>
          </a:ln>
          <a:effectLst>
            <a:outerShdw blurRad="76200" dist="25400" dir="8100000" algn="bl" rotWithShape="0">
              <a:srgbClr val="000000">
                <a:alpha val="8000"/>
              </a:srgbClr>
            </a:outerShdw>
          </a:effectLst>
        </p:spPr>
      </p:sp>
      <p:sp>
        <p:nvSpPr>
          <p:cNvPr id="11" name="Text 9"/>
          <p:cNvSpPr/>
          <p:nvPr/>
        </p:nvSpPr>
        <p:spPr>
          <a:xfrm>
            <a:off x="548640" y="2816352"/>
            <a:ext cx="173736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Inventory</a:t>
            </a:r>
            <a:endParaRPr lang="en-US" sz="1300" dirty="0"/>
          </a:p>
        </p:txBody>
      </p:sp>
      <p:sp>
        <p:nvSpPr>
          <p:cNvPr id="12" name="Shape 10"/>
          <p:cNvSpPr/>
          <p:nvPr/>
        </p:nvSpPr>
        <p:spPr>
          <a:xfrm>
            <a:off x="6858000" y="1417320"/>
            <a:ext cx="1737360" cy="548640"/>
          </a:xfrm>
          <a:prstGeom prst="rect">
            <a:avLst/>
          </a:prstGeom>
          <a:solidFill>
            <a:srgbClr val="F59E0B"/>
          </a:solidFill>
          <a:ln w="12700">
            <a:solidFill>
              <a:srgbClr val="F59E0B"/>
            </a:solidFill>
            <a:prstDash val="solid"/>
          </a:ln>
          <a:effectLst>
            <a:outerShdw blurRad="76200" dist="25400" dir="8100000" algn="bl" rotWithShape="0">
              <a:srgbClr val="000000">
                <a:alpha val="8000"/>
              </a:srgbClr>
            </a:outerShdw>
          </a:effectLst>
        </p:spPr>
      </p:sp>
      <p:sp>
        <p:nvSpPr>
          <p:cNvPr id="13" name="Text 11"/>
          <p:cNvSpPr/>
          <p:nvPr/>
        </p:nvSpPr>
        <p:spPr>
          <a:xfrm>
            <a:off x="6858000" y="1490472"/>
            <a:ext cx="173736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Finance</a:t>
            </a:r>
            <a:endParaRPr lang="en-US" sz="1300" dirty="0"/>
          </a:p>
        </p:txBody>
      </p:sp>
      <p:sp>
        <p:nvSpPr>
          <p:cNvPr id="14" name="Shape 12"/>
          <p:cNvSpPr/>
          <p:nvPr/>
        </p:nvSpPr>
        <p:spPr>
          <a:xfrm>
            <a:off x="6675120" y="2743200"/>
            <a:ext cx="1737360" cy="548640"/>
          </a:xfrm>
          <a:prstGeom prst="rect">
            <a:avLst/>
          </a:prstGeom>
          <a:solidFill>
            <a:srgbClr val="EF4444"/>
          </a:solidFill>
          <a:ln w="12700">
            <a:solidFill>
              <a:srgbClr val="EF4444"/>
            </a:solidFill>
            <a:prstDash val="solid"/>
          </a:ln>
          <a:effectLst>
            <a:outerShdw blurRad="76200" dist="25400" dir="8100000" algn="bl" rotWithShape="0">
              <a:srgbClr val="000000">
                <a:alpha val="8000"/>
              </a:srgbClr>
            </a:outerShdw>
          </a:effectLst>
        </p:spPr>
      </p:sp>
      <p:sp>
        <p:nvSpPr>
          <p:cNvPr id="15" name="Text 13"/>
          <p:cNvSpPr/>
          <p:nvPr/>
        </p:nvSpPr>
        <p:spPr>
          <a:xfrm>
            <a:off x="6675120" y="2816352"/>
            <a:ext cx="173736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HR &amp; Payroll</a:t>
            </a:r>
            <a:endParaRPr lang="en-US" sz="1300" dirty="0"/>
          </a:p>
        </p:txBody>
      </p:sp>
      <p:sp>
        <p:nvSpPr>
          <p:cNvPr id="16" name="Shape 14"/>
          <p:cNvSpPr/>
          <p:nvPr/>
        </p:nvSpPr>
        <p:spPr>
          <a:xfrm>
            <a:off x="3337560" y="4160520"/>
            <a:ext cx="1737360" cy="548640"/>
          </a:xfrm>
          <a:prstGeom prst="rect">
            <a:avLst/>
          </a:prstGeom>
          <a:solidFill>
            <a:srgbClr val="7C3AED"/>
          </a:solidFill>
          <a:ln w="12700">
            <a:solidFill>
              <a:srgbClr val="7C3AED"/>
            </a:solidFill>
            <a:prstDash val="solid"/>
          </a:ln>
          <a:effectLst>
            <a:outerShdw blurRad="76200" dist="25400" dir="8100000" algn="bl" rotWithShape="0">
              <a:srgbClr val="000000">
                <a:alpha val="8000"/>
              </a:srgbClr>
            </a:outerShdw>
          </a:effectLst>
        </p:spPr>
      </p:sp>
      <p:sp>
        <p:nvSpPr>
          <p:cNvPr id="17" name="Text 15"/>
          <p:cNvSpPr/>
          <p:nvPr/>
        </p:nvSpPr>
        <p:spPr>
          <a:xfrm>
            <a:off x="3337560" y="4233672"/>
            <a:ext cx="173736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Production</a:t>
            </a:r>
            <a:endParaRPr lang="en-US" sz="1300" dirty="0"/>
          </a:p>
        </p:txBody>
      </p:sp>
      <p:sp>
        <p:nvSpPr>
          <p:cNvPr id="18" name="Text 16"/>
          <p:cNvSpPr/>
          <p:nvPr/>
        </p:nvSpPr>
        <p:spPr>
          <a:xfrm>
            <a:off x="365760" y="4663440"/>
            <a:ext cx="84124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0A25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ERP = One system that connects all parts of your business in real time.</a:t>
            </a:r>
            <a:endParaRPr lang="en-US" sz="1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A192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3840480" cy="5143500"/>
          </a:xfrm>
          <a:prstGeom prst="rect">
            <a:avLst/>
          </a:prstGeom>
          <a:solidFill>
            <a:srgbClr val="0D2137"/>
          </a:solidFill>
          <a:ln w="12700">
            <a:solidFill>
              <a:srgbClr val="0D2137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3840480" y="0"/>
            <a:ext cx="54864" cy="5143500"/>
          </a:xfrm>
          <a:prstGeom prst="rect">
            <a:avLst/>
          </a:prstGeom>
          <a:solidFill>
            <a:srgbClr val="F59E0B"/>
          </a:solidFill>
          <a:ln w="12700">
            <a:solidFill>
              <a:srgbClr val="F59E0B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274320" y="548640"/>
            <a:ext cx="320040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Before</a:t>
            </a:r>
            <a:endParaRPr lang="en-US" sz="3000" dirty="0"/>
          </a:p>
          <a:p>
            <a:pPr marL="0" indent="0">
              <a:buNone/>
            </a:pPr>
            <a:r>
              <a:rPr lang="en-US" sz="3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noorsys</a:t>
            </a:r>
            <a:endParaRPr lang="en-US" sz="3000" dirty="0"/>
          </a:p>
        </p:txBody>
      </p:sp>
      <p:sp>
        <p:nvSpPr>
          <p:cNvPr id="5" name="Text 3"/>
          <p:cNvSpPr/>
          <p:nvPr/>
        </p:nvSpPr>
        <p:spPr>
          <a:xfrm>
            <a:off x="274320" y="1737360"/>
            <a:ext cx="3291840" cy="23774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F8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❌  5 Excel files to manage orders
</a:t>
            </a:r>
            <a:endParaRPr lang="en-US" sz="1200" dirty="0"/>
          </a:p>
          <a:p>
            <a:pPr marL="0" indent="0">
              <a:buNone/>
            </a:pPr>
            <a:r>
              <a:rPr lang="en-US" sz="1200" dirty="0">
                <a:solidFill>
                  <a:srgbClr val="F8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❌  Manual payroll every month
</a:t>
            </a:r>
            <a:endParaRPr lang="en-US" sz="1200" dirty="0"/>
          </a:p>
          <a:p>
            <a:pPr marL="0" indent="0">
              <a:buNone/>
            </a:pPr>
            <a:r>
              <a:rPr lang="en-US" sz="1200" dirty="0">
                <a:solidFill>
                  <a:srgbClr val="F8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❌  No real-time stock visibility
</a:t>
            </a:r>
            <a:endParaRPr lang="en-US" sz="1200" dirty="0"/>
          </a:p>
          <a:p>
            <a:pPr marL="0" indent="0">
              <a:buNone/>
            </a:pPr>
            <a:r>
              <a:rPr lang="en-US" sz="1200" dirty="0">
                <a:solidFill>
                  <a:srgbClr val="F8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❌  Decisions based on gut feeling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4114800" y="548640"/>
            <a:ext cx="475488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F59E0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After</a:t>
            </a:r>
            <a:endParaRPr lang="en-US" sz="3000" dirty="0"/>
          </a:p>
          <a:p>
            <a:pPr marL="0" indent="0">
              <a:buNone/>
            </a:pPr>
            <a:r>
              <a:rPr lang="en-US" sz="3000" b="1" dirty="0">
                <a:solidFill>
                  <a:srgbClr val="F59E0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noorsys</a:t>
            </a:r>
            <a:endParaRPr lang="en-US" sz="3000" dirty="0"/>
          </a:p>
        </p:txBody>
      </p:sp>
      <p:sp>
        <p:nvSpPr>
          <p:cNvPr id="7" name="Text 5"/>
          <p:cNvSpPr/>
          <p:nvPr/>
        </p:nvSpPr>
        <p:spPr>
          <a:xfrm>
            <a:off x="4114800" y="1737360"/>
            <a:ext cx="4572000" cy="23774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6EE7B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✅  One dashboard — all orders, live
</a:t>
            </a:r>
            <a:endParaRPr lang="en-US" sz="1200" dirty="0"/>
          </a:p>
          <a:p>
            <a:pPr marL="0" indent="0">
              <a:buNone/>
            </a:pPr>
            <a:r>
              <a:rPr lang="en-US" sz="1200" dirty="0">
                <a:solidFill>
                  <a:srgbClr val="6EE7B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✅  Auto payroll in minutes
</a:t>
            </a:r>
            <a:endParaRPr lang="en-US" sz="1200" dirty="0"/>
          </a:p>
          <a:p>
            <a:pPr marL="0" indent="0">
              <a:buNone/>
            </a:pPr>
            <a:r>
              <a:rPr lang="en-US" sz="1200" dirty="0">
                <a:solidFill>
                  <a:srgbClr val="6EE7B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✅  Live inventory alerts
</a:t>
            </a:r>
            <a:endParaRPr lang="en-US" sz="1200" dirty="0"/>
          </a:p>
          <a:p>
            <a:pPr marL="0" indent="0">
              <a:buNone/>
            </a:pPr>
            <a:r>
              <a:rPr lang="en-US" sz="1200" dirty="0">
                <a:solidFill>
                  <a:srgbClr val="6EE7B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✅  Data-driven decisions instantly</a:t>
            </a:r>
            <a:endParaRPr lang="en-US" sz="1200" dirty="0"/>
          </a:p>
        </p:txBody>
      </p:sp>
      <p:sp>
        <p:nvSpPr>
          <p:cNvPr id="8" name="Shape 6"/>
          <p:cNvSpPr/>
          <p:nvPr/>
        </p:nvSpPr>
        <p:spPr>
          <a:xfrm>
            <a:off x="0" y="4572000"/>
            <a:ext cx="9144000" cy="571500"/>
          </a:xfrm>
          <a:prstGeom prst="rect">
            <a:avLst/>
          </a:prstGeom>
          <a:solidFill>
            <a:srgbClr val="061020"/>
          </a:solidFill>
          <a:ln w="12700">
            <a:solidFill>
              <a:srgbClr val="061020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274320" y="4617720"/>
            <a:ext cx="85953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i="1" dirty="0">
                <a:solidFill>
                  <a:srgbClr val="F59E0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"Reza's team went from 3-hour decisions to 5-second answers."</a:t>
            </a:r>
            <a:endParaRPr lang="en-US" sz="1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1F5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1005840"/>
          </a:xfrm>
          <a:prstGeom prst="rect">
            <a:avLst/>
          </a:prstGeom>
          <a:solidFill>
            <a:srgbClr val="1A56DB"/>
          </a:solidFill>
          <a:ln w="12700">
            <a:solidFill>
              <a:srgbClr val="1A56DB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09728" cy="100584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256032" y="137160"/>
            <a:ext cx="64008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Why Choose noorsys?</a:t>
            </a:r>
            <a:endParaRPr lang="en-US" sz="2400" dirty="0"/>
          </a:p>
        </p:txBody>
      </p:sp>
      <p:sp>
        <p:nvSpPr>
          <p:cNvPr id="5" name="Text 3"/>
          <p:cNvSpPr/>
          <p:nvPr/>
        </p:nvSpPr>
        <p:spPr>
          <a:xfrm>
            <a:off x="256032" y="576072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DBEAF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Built for businesses like yours — not for Fortune 500 giants.</a:t>
            </a:r>
            <a:endParaRPr lang="en-US" sz="1200" dirty="0"/>
          </a:p>
        </p:txBody>
      </p:sp>
      <p:sp>
        <p:nvSpPr>
          <p:cNvPr id="6" name="Shape 4"/>
          <p:cNvSpPr/>
          <p:nvPr/>
        </p:nvSpPr>
        <p:spPr>
          <a:xfrm>
            <a:off x="274320" y="1188720"/>
            <a:ext cx="2697480" cy="1600200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blurRad="76200" dist="25400" dir="8100000" algn="bl" rotWithShape="0">
              <a:srgbClr val="000000">
                <a:alpha val="8000"/>
              </a:srgbClr>
            </a:outerShdw>
          </a:effectLst>
        </p:spPr>
      </p:sp>
      <p:sp>
        <p:nvSpPr>
          <p:cNvPr id="7" name="Shape 5"/>
          <p:cNvSpPr/>
          <p:nvPr/>
        </p:nvSpPr>
        <p:spPr>
          <a:xfrm>
            <a:off x="274320" y="1188720"/>
            <a:ext cx="2697480" cy="64008"/>
          </a:xfrm>
          <a:prstGeom prst="rect">
            <a:avLst/>
          </a:prstGeom>
          <a:solidFill>
            <a:srgbClr val="1A56DB"/>
          </a:solidFill>
          <a:ln w="12700">
            <a:solidFill>
              <a:srgbClr val="1A56DB"/>
            </a:solidFill>
            <a:prstDash val="solid"/>
          </a:ln>
        </p:spPr>
      </p:sp>
      <p:pic>
        <p:nvPicPr>
          <p:cNvPr id="8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8912" y="1389888"/>
            <a:ext cx="384048" cy="384048"/>
          </a:xfrm>
          <a:prstGeom prst="rect">
            <a:avLst/>
          </a:prstGeom>
        </p:spPr>
      </p:pic>
      <p:sp>
        <p:nvSpPr>
          <p:cNvPr id="9" name="Text 6"/>
          <p:cNvSpPr/>
          <p:nvPr/>
        </p:nvSpPr>
        <p:spPr>
          <a:xfrm>
            <a:off x="914400" y="1371600"/>
            <a:ext cx="19202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0A25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Fully Customizable</a:t>
            </a:r>
            <a:endParaRPr lang="en-US" sz="1300" dirty="0"/>
          </a:p>
        </p:txBody>
      </p:sp>
      <p:sp>
        <p:nvSpPr>
          <p:cNvPr id="10" name="Text 7"/>
          <p:cNvSpPr/>
          <p:nvPr/>
        </p:nvSpPr>
        <p:spPr>
          <a:xfrm>
            <a:off x="438912" y="1828800"/>
            <a:ext cx="242316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Every module shaped to your exact workflow. Not one-size-fits-all.</a:t>
            </a:r>
            <a:endParaRPr lang="en-US" sz="1050" dirty="0"/>
          </a:p>
        </p:txBody>
      </p:sp>
      <p:sp>
        <p:nvSpPr>
          <p:cNvPr id="11" name="Shape 8"/>
          <p:cNvSpPr/>
          <p:nvPr/>
        </p:nvSpPr>
        <p:spPr>
          <a:xfrm>
            <a:off x="3200400" y="1188720"/>
            <a:ext cx="2697480" cy="1600200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blurRad="76200" dist="25400" dir="8100000" algn="bl" rotWithShape="0">
              <a:srgbClr val="000000">
                <a:alpha val="8000"/>
              </a:srgbClr>
            </a:outerShdw>
          </a:effectLst>
        </p:spPr>
      </p:sp>
      <p:sp>
        <p:nvSpPr>
          <p:cNvPr id="12" name="Shape 9"/>
          <p:cNvSpPr/>
          <p:nvPr/>
        </p:nvSpPr>
        <p:spPr>
          <a:xfrm>
            <a:off x="3200400" y="1188720"/>
            <a:ext cx="2697480" cy="64008"/>
          </a:xfrm>
          <a:prstGeom prst="rect">
            <a:avLst/>
          </a:prstGeom>
          <a:solidFill>
            <a:srgbClr val="0E9F6E"/>
          </a:solidFill>
          <a:ln w="12700">
            <a:solidFill>
              <a:srgbClr val="0E9F6E"/>
            </a:solidFill>
            <a:prstDash val="solid"/>
          </a:ln>
        </p:spPr>
      </p:sp>
      <p:pic>
        <p:nvPicPr>
          <p:cNvPr id="1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64992" y="1389888"/>
            <a:ext cx="384048" cy="384048"/>
          </a:xfrm>
          <a:prstGeom prst="rect">
            <a:avLst/>
          </a:prstGeom>
        </p:spPr>
      </p:pic>
      <p:sp>
        <p:nvSpPr>
          <p:cNvPr id="14" name="Text 10"/>
          <p:cNvSpPr/>
          <p:nvPr/>
        </p:nvSpPr>
        <p:spPr>
          <a:xfrm>
            <a:off x="3840480" y="1371600"/>
            <a:ext cx="19202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0A25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Simple to Use</a:t>
            </a:r>
            <a:endParaRPr lang="en-US" sz="1300" dirty="0"/>
          </a:p>
        </p:txBody>
      </p:sp>
      <p:sp>
        <p:nvSpPr>
          <p:cNvPr id="15" name="Text 11"/>
          <p:cNvSpPr/>
          <p:nvPr/>
        </p:nvSpPr>
        <p:spPr>
          <a:xfrm>
            <a:off x="3364992" y="1828800"/>
            <a:ext cx="242316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Clean UI. No IT degree needed. Your staff learns in days, not months.</a:t>
            </a:r>
            <a:endParaRPr lang="en-US" sz="1050" dirty="0"/>
          </a:p>
        </p:txBody>
      </p:sp>
      <p:sp>
        <p:nvSpPr>
          <p:cNvPr id="16" name="Shape 12"/>
          <p:cNvSpPr/>
          <p:nvPr/>
        </p:nvSpPr>
        <p:spPr>
          <a:xfrm>
            <a:off x="6126480" y="1188720"/>
            <a:ext cx="2697480" cy="1600200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blurRad="76200" dist="25400" dir="8100000" algn="bl" rotWithShape="0">
              <a:srgbClr val="000000">
                <a:alpha val="8000"/>
              </a:srgbClr>
            </a:outerShdw>
          </a:effectLst>
        </p:spPr>
      </p:sp>
      <p:sp>
        <p:nvSpPr>
          <p:cNvPr id="17" name="Shape 13"/>
          <p:cNvSpPr/>
          <p:nvPr/>
        </p:nvSpPr>
        <p:spPr>
          <a:xfrm>
            <a:off x="6126480" y="1188720"/>
            <a:ext cx="2697480" cy="64008"/>
          </a:xfrm>
          <a:prstGeom prst="rect">
            <a:avLst/>
          </a:prstGeom>
          <a:solidFill>
            <a:srgbClr val="F59E0B"/>
          </a:solidFill>
          <a:ln w="12700">
            <a:solidFill>
              <a:srgbClr val="F59E0B"/>
            </a:solidFill>
            <a:prstDash val="solid"/>
          </a:ln>
        </p:spPr>
      </p:sp>
      <p:pic>
        <p:nvPicPr>
          <p:cNvPr id="18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91072" y="1389888"/>
            <a:ext cx="384048" cy="384048"/>
          </a:xfrm>
          <a:prstGeom prst="rect">
            <a:avLst/>
          </a:prstGeom>
        </p:spPr>
      </p:pic>
      <p:sp>
        <p:nvSpPr>
          <p:cNvPr id="19" name="Text 14"/>
          <p:cNvSpPr/>
          <p:nvPr/>
        </p:nvSpPr>
        <p:spPr>
          <a:xfrm>
            <a:off x="6766560" y="1371600"/>
            <a:ext cx="19202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0A25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Affordable Pricing</a:t>
            </a:r>
            <a:endParaRPr lang="en-US" sz="1300" dirty="0"/>
          </a:p>
        </p:txBody>
      </p:sp>
      <p:sp>
        <p:nvSpPr>
          <p:cNvPr id="20" name="Text 15"/>
          <p:cNvSpPr/>
          <p:nvPr/>
        </p:nvSpPr>
        <p:spPr>
          <a:xfrm>
            <a:off x="6291072" y="1828800"/>
            <a:ext cx="242316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SMB-friendly pricing. Enterprise power without enterprise cost.</a:t>
            </a:r>
            <a:endParaRPr lang="en-US" sz="1050" dirty="0"/>
          </a:p>
        </p:txBody>
      </p:sp>
      <p:sp>
        <p:nvSpPr>
          <p:cNvPr id="21" name="Shape 16"/>
          <p:cNvSpPr/>
          <p:nvPr/>
        </p:nvSpPr>
        <p:spPr>
          <a:xfrm>
            <a:off x="274320" y="2971800"/>
            <a:ext cx="2697480" cy="1600200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blurRad="76200" dist="25400" dir="8100000" algn="bl" rotWithShape="0">
              <a:srgbClr val="000000">
                <a:alpha val="8000"/>
              </a:srgbClr>
            </a:outerShdw>
          </a:effectLst>
        </p:spPr>
      </p:sp>
      <p:sp>
        <p:nvSpPr>
          <p:cNvPr id="22" name="Shape 17"/>
          <p:cNvSpPr/>
          <p:nvPr/>
        </p:nvSpPr>
        <p:spPr>
          <a:xfrm>
            <a:off x="274320" y="2971800"/>
            <a:ext cx="2697480" cy="64008"/>
          </a:xfrm>
          <a:prstGeom prst="rect">
            <a:avLst/>
          </a:prstGeom>
          <a:solidFill>
            <a:srgbClr val="7C3AED"/>
          </a:solidFill>
          <a:ln w="12700">
            <a:solidFill>
              <a:srgbClr val="7C3AED"/>
            </a:solidFill>
            <a:prstDash val="solid"/>
          </a:ln>
        </p:spPr>
      </p:sp>
      <p:pic>
        <p:nvPicPr>
          <p:cNvPr id="23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38912" y="3172968"/>
            <a:ext cx="384048" cy="384048"/>
          </a:xfrm>
          <a:prstGeom prst="rect">
            <a:avLst/>
          </a:prstGeom>
        </p:spPr>
      </p:pic>
      <p:sp>
        <p:nvSpPr>
          <p:cNvPr id="24" name="Text 18"/>
          <p:cNvSpPr/>
          <p:nvPr/>
        </p:nvSpPr>
        <p:spPr>
          <a:xfrm>
            <a:off x="914400" y="3154680"/>
            <a:ext cx="19202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0A25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Hands-On Support</a:t>
            </a:r>
            <a:endParaRPr lang="en-US" sz="1300" dirty="0"/>
          </a:p>
        </p:txBody>
      </p:sp>
      <p:sp>
        <p:nvSpPr>
          <p:cNvPr id="25" name="Text 19"/>
          <p:cNvSpPr/>
          <p:nvPr/>
        </p:nvSpPr>
        <p:spPr>
          <a:xfrm>
            <a:off x="438912" y="3611880"/>
            <a:ext cx="242316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Dedicated onboarding + ongoing local support in your language.</a:t>
            </a:r>
            <a:endParaRPr lang="en-US" sz="1050" dirty="0"/>
          </a:p>
        </p:txBody>
      </p:sp>
      <p:sp>
        <p:nvSpPr>
          <p:cNvPr id="26" name="Shape 20"/>
          <p:cNvSpPr/>
          <p:nvPr/>
        </p:nvSpPr>
        <p:spPr>
          <a:xfrm>
            <a:off x="3200400" y="2971800"/>
            <a:ext cx="2697480" cy="1600200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blurRad="76200" dist="25400" dir="8100000" algn="bl" rotWithShape="0">
              <a:srgbClr val="000000">
                <a:alpha val="8000"/>
              </a:srgbClr>
            </a:outerShdw>
          </a:effectLst>
        </p:spPr>
      </p:sp>
      <p:sp>
        <p:nvSpPr>
          <p:cNvPr id="27" name="Shape 21"/>
          <p:cNvSpPr/>
          <p:nvPr/>
        </p:nvSpPr>
        <p:spPr>
          <a:xfrm>
            <a:off x="3200400" y="2971800"/>
            <a:ext cx="2697480" cy="64008"/>
          </a:xfrm>
          <a:prstGeom prst="rect">
            <a:avLst/>
          </a:prstGeom>
          <a:solidFill>
            <a:srgbClr val="EF4444"/>
          </a:solidFill>
          <a:ln w="12700">
            <a:solidFill>
              <a:srgbClr val="EF4444"/>
            </a:solidFill>
            <a:prstDash val="solid"/>
          </a:ln>
        </p:spPr>
      </p:sp>
      <p:pic>
        <p:nvPicPr>
          <p:cNvPr id="28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364992" y="3172968"/>
            <a:ext cx="384048" cy="384048"/>
          </a:xfrm>
          <a:prstGeom prst="rect">
            <a:avLst/>
          </a:prstGeom>
        </p:spPr>
      </p:pic>
      <p:sp>
        <p:nvSpPr>
          <p:cNvPr id="29" name="Text 22"/>
          <p:cNvSpPr/>
          <p:nvPr/>
        </p:nvSpPr>
        <p:spPr>
          <a:xfrm>
            <a:off x="3840480" y="3154680"/>
            <a:ext cx="19202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0A25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Fast Deployment</a:t>
            </a:r>
            <a:endParaRPr lang="en-US" sz="1300" dirty="0"/>
          </a:p>
        </p:txBody>
      </p:sp>
      <p:sp>
        <p:nvSpPr>
          <p:cNvPr id="30" name="Text 23"/>
          <p:cNvSpPr/>
          <p:nvPr/>
        </p:nvSpPr>
        <p:spPr>
          <a:xfrm>
            <a:off x="3364992" y="3611880"/>
            <a:ext cx="242316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 live in weeks, not months. We handle the heavy lifting.</a:t>
            </a:r>
            <a:endParaRPr lang="en-US" sz="1050" dirty="0"/>
          </a:p>
        </p:txBody>
      </p:sp>
      <p:sp>
        <p:nvSpPr>
          <p:cNvPr id="31" name="Shape 24"/>
          <p:cNvSpPr/>
          <p:nvPr/>
        </p:nvSpPr>
        <p:spPr>
          <a:xfrm>
            <a:off x="6126480" y="2971800"/>
            <a:ext cx="2697480" cy="1600200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blurRad="76200" dist="25400" dir="8100000" algn="bl" rotWithShape="0">
              <a:srgbClr val="000000">
                <a:alpha val="8000"/>
              </a:srgbClr>
            </a:outerShdw>
          </a:effectLst>
        </p:spPr>
      </p:sp>
      <p:sp>
        <p:nvSpPr>
          <p:cNvPr id="32" name="Shape 25"/>
          <p:cNvSpPr/>
          <p:nvPr/>
        </p:nvSpPr>
        <p:spPr>
          <a:xfrm>
            <a:off x="6126480" y="2971800"/>
            <a:ext cx="2697480" cy="64008"/>
          </a:xfrm>
          <a:prstGeom prst="rect">
            <a:avLst/>
          </a:prstGeom>
          <a:solidFill>
            <a:srgbClr val="0891B2"/>
          </a:solidFill>
          <a:ln w="12700">
            <a:solidFill>
              <a:srgbClr val="0891B2"/>
            </a:solidFill>
            <a:prstDash val="solid"/>
          </a:ln>
        </p:spPr>
      </p:sp>
      <p:pic>
        <p:nvPicPr>
          <p:cNvPr id="33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291072" y="3172968"/>
            <a:ext cx="384048" cy="384048"/>
          </a:xfrm>
          <a:prstGeom prst="rect">
            <a:avLst/>
          </a:prstGeom>
        </p:spPr>
      </p:pic>
      <p:sp>
        <p:nvSpPr>
          <p:cNvPr id="34" name="Text 26"/>
          <p:cNvSpPr/>
          <p:nvPr/>
        </p:nvSpPr>
        <p:spPr>
          <a:xfrm>
            <a:off x="6766560" y="3154680"/>
            <a:ext cx="19202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0A25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Smart Reports</a:t>
            </a:r>
            <a:endParaRPr lang="en-US" sz="1300" dirty="0"/>
          </a:p>
        </p:txBody>
      </p:sp>
      <p:sp>
        <p:nvSpPr>
          <p:cNvPr id="35" name="Text 27"/>
          <p:cNvSpPr/>
          <p:nvPr/>
        </p:nvSpPr>
        <p:spPr>
          <a:xfrm>
            <a:off x="6291072" y="3611880"/>
            <a:ext cx="242316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Real-time dashboards and insights for smarter decisions.</a:t>
            </a:r>
            <a:endParaRPr lang="en-US" sz="10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A254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201168"/>
            <a:ext cx="8412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What's Inside noorsys ERP?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365760" y="704088"/>
            <a:ext cx="84124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F59E0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Modular. Pick what you need. Expand as you grow.</a:t>
            </a:r>
            <a:endParaRPr lang="en-US" sz="1300" dirty="0"/>
          </a:p>
        </p:txBody>
      </p:sp>
      <p:sp>
        <p:nvSpPr>
          <p:cNvPr id="4" name="Shape 2"/>
          <p:cNvSpPr/>
          <p:nvPr/>
        </p:nvSpPr>
        <p:spPr>
          <a:xfrm>
            <a:off x="274320" y="1234440"/>
            <a:ext cx="2057400" cy="1325880"/>
          </a:xfrm>
          <a:prstGeom prst="rect">
            <a:avLst/>
          </a:prstGeom>
          <a:solidFill>
            <a:srgbClr val="112E52"/>
          </a:solidFill>
          <a:ln w="12700">
            <a:solidFill>
              <a:srgbClr val="1A56DB"/>
            </a:solidFill>
            <a:prstDash val="solid"/>
          </a:ln>
          <a:effectLst>
            <a:outerShdw blurRad="76200" dist="25400" dir="8100000" algn="bl" rotWithShape="0">
              <a:srgbClr val="000000">
                <a:alpha val="8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274320" y="1234440"/>
            <a:ext cx="2057400" cy="73152"/>
          </a:xfrm>
          <a:prstGeom prst="rect">
            <a:avLst/>
          </a:prstGeom>
          <a:solidFill>
            <a:srgbClr val="1A56DB"/>
          </a:solidFill>
          <a:ln w="12700">
            <a:solidFill>
              <a:srgbClr val="1A56DB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1033272" y="1435608"/>
            <a:ext cx="548640" cy="548640"/>
          </a:xfrm>
          <a:prstGeom prst="ellipse">
            <a:avLst/>
          </a:prstGeom>
          <a:solidFill>
            <a:srgbClr val="1A56DB">
              <a:alpha val="20000"/>
            </a:srgbClr>
          </a:solidFill>
          <a:ln w="12700">
            <a:solidFill>
              <a:srgbClr val="1A56DB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1033272" y="1463040"/>
            <a:ext cx="5486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1A56D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800" dirty="0"/>
          </a:p>
        </p:txBody>
      </p:sp>
      <p:sp>
        <p:nvSpPr>
          <p:cNvPr id="8" name="Text 6"/>
          <p:cNvSpPr/>
          <p:nvPr/>
        </p:nvSpPr>
        <p:spPr>
          <a:xfrm>
            <a:off x="365760" y="2057400"/>
            <a:ext cx="18745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Sales &amp; CRM</a:t>
            </a:r>
            <a:endParaRPr lang="en-US" sz="1100" dirty="0"/>
          </a:p>
        </p:txBody>
      </p:sp>
      <p:sp>
        <p:nvSpPr>
          <p:cNvPr id="9" name="Shape 7"/>
          <p:cNvSpPr/>
          <p:nvPr/>
        </p:nvSpPr>
        <p:spPr>
          <a:xfrm>
            <a:off x="2463040" y="1234440"/>
            <a:ext cx="2057400" cy="1325880"/>
          </a:xfrm>
          <a:prstGeom prst="rect">
            <a:avLst/>
          </a:prstGeom>
          <a:solidFill>
            <a:srgbClr val="112E52"/>
          </a:solidFill>
          <a:ln w="12700">
            <a:solidFill>
              <a:srgbClr val="0E9F6E"/>
            </a:solidFill>
            <a:prstDash val="solid"/>
          </a:ln>
          <a:effectLst>
            <a:outerShdw blurRad="76200" dist="25400" dir="8100000" algn="bl" rotWithShape="0">
              <a:srgbClr val="000000">
                <a:alpha val="8000"/>
              </a:srgbClr>
            </a:outerShdw>
          </a:effectLst>
        </p:spPr>
      </p:sp>
      <p:sp>
        <p:nvSpPr>
          <p:cNvPr id="10" name="Shape 8"/>
          <p:cNvSpPr/>
          <p:nvPr/>
        </p:nvSpPr>
        <p:spPr>
          <a:xfrm>
            <a:off x="2463040" y="1234440"/>
            <a:ext cx="2057400" cy="73152"/>
          </a:xfrm>
          <a:prstGeom prst="rect">
            <a:avLst/>
          </a:prstGeom>
          <a:solidFill>
            <a:srgbClr val="0E9F6E"/>
          </a:solidFill>
          <a:ln w="12700">
            <a:solidFill>
              <a:srgbClr val="0E9F6E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3221992" y="1435608"/>
            <a:ext cx="548640" cy="548640"/>
          </a:xfrm>
          <a:prstGeom prst="ellipse">
            <a:avLst/>
          </a:prstGeom>
          <a:solidFill>
            <a:srgbClr val="0E9F6E">
              <a:alpha val="20000"/>
            </a:srgbClr>
          </a:solidFill>
          <a:ln w="12700">
            <a:solidFill>
              <a:srgbClr val="0E9F6E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3221992" y="1463040"/>
            <a:ext cx="5486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0E9F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800" dirty="0"/>
          </a:p>
        </p:txBody>
      </p:sp>
      <p:sp>
        <p:nvSpPr>
          <p:cNvPr id="13" name="Text 11"/>
          <p:cNvSpPr/>
          <p:nvPr/>
        </p:nvSpPr>
        <p:spPr>
          <a:xfrm>
            <a:off x="2554480" y="2057400"/>
            <a:ext cx="18745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Inventory &amp; Warehouse</a:t>
            </a:r>
            <a:endParaRPr lang="en-US" sz="1100" dirty="0"/>
          </a:p>
        </p:txBody>
      </p:sp>
      <p:sp>
        <p:nvSpPr>
          <p:cNvPr id="14" name="Shape 12"/>
          <p:cNvSpPr/>
          <p:nvPr/>
        </p:nvSpPr>
        <p:spPr>
          <a:xfrm>
            <a:off x="4690672" y="1234440"/>
            <a:ext cx="2057400" cy="1325880"/>
          </a:xfrm>
          <a:prstGeom prst="rect">
            <a:avLst/>
          </a:prstGeom>
          <a:solidFill>
            <a:srgbClr val="112E52"/>
          </a:solidFill>
          <a:ln w="12700">
            <a:solidFill>
              <a:srgbClr val="F59E0B"/>
            </a:solidFill>
            <a:prstDash val="solid"/>
          </a:ln>
          <a:effectLst>
            <a:outerShdw blurRad="76200" dist="25400" dir="8100000" algn="bl" rotWithShape="0">
              <a:srgbClr val="000000">
                <a:alpha val="8000"/>
              </a:srgbClr>
            </a:outerShdw>
          </a:effectLst>
        </p:spPr>
      </p:sp>
      <p:sp>
        <p:nvSpPr>
          <p:cNvPr id="15" name="Shape 13"/>
          <p:cNvSpPr/>
          <p:nvPr/>
        </p:nvSpPr>
        <p:spPr>
          <a:xfrm>
            <a:off x="4690672" y="1234440"/>
            <a:ext cx="2057400" cy="73152"/>
          </a:xfrm>
          <a:prstGeom prst="rect">
            <a:avLst/>
          </a:prstGeom>
          <a:solidFill>
            <a:srgbClr val="F59E0B"/>
          </a:solidFill>
          <a:ln w="12700">
            <a:solidFill>
              <a:srgbClr val="F59E0B"/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5449624" y="1435608"/>
            <a:ext cx="548640" cy="548640"/>
          </a:xfrm>
          <a:prstGeom prst="ellipse">
            <a:avLst/>
          </a:prstGeom>
          <a:solidFill>
            <a:srgbClr val="F59E0B">
              <a:alpha val="20000"/>
            </a:srgbClr>
          </a:solidFill>
          <a:ln w="12700">
            <a:solidFill>
              <a:srgbClr val="F59E0B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5449624" y="1463040"/>
            <a:ext cx="5486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59E0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800" dirty="0"/>
          </a:p>
        </p:txBody>
      </p:sp>
      <p:sp>
        <p:nvSpPr>
          <p:cNvPr id="18" name="Text 16"/>
          <p:cNvSpPr/>
          <p:nvPr/>
        </p:nvSpPr>
        <p:spPr>
          <a:xfrm>
            <a:off x="4782112" y="2057400"/>
            <a:ext cx="18745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Finance &amp; Accounts</a:t>
            </a:r>
            <a:endParaRPr lang="en-US" sz="1100" dirty="0"/>
          </a:p>
        </p:txBody>
      </p:sp>
      <p:sp>
        <p:nvSpPr>
          <p:cNvPr id="19" name="Shape 17"/>
          <p:cNvSpPr/>
          <p:nvPr/>
        </p:nvSpPr>
        <p:spPr>
          <a:xfrm>
            <a:off x="6976672" y="1234440"/>
            <a:ext cx="2057400" cy="1325880"/>
          </a:xfrm>
          <a:prstGeom prst="rect">
            <a:avLst/>
          </a:prstGeom>
          <a:solidFill>
            <a:srgbClr val="112E52"/>
          </a:solidFill>
          <a:ln w="12700">
            <a:solidFill>
              <a:srgbClr val="EF4444"/>
            </a:solidFill>
            <a:prstDash val="solid"/>
          </a:ln>
          <a:effectLst>
            <a:outerShdw blurRad="76200" dist="25400" dir="8100000" algn="bl" rotWithShape="0">
              <a:srgbClr val="000000">
                <a:alpha val="8000"/>
              </a:srgbClr>
            </a:outerShdw>
          </a:effectLst>
        </p:spPr>
      </p:sp>
      <p:sp>
        <p:nvSpPr>
          <p:cNvPr id="20" name="Shape 18"/>
          <p:cNvSpPr/>
          <p:nvPr/>
        </p:nvSpPr>
        <p:spPr>
          <a:xfrm>
            <a:off x="6976672" y="1234440"/>
            <a:ext cx="2057400" cy="73152"/>
          </a:xfrm>
          <a:prstGeom prst="rect">
            <a:avLst/>
          </a:prstGeom>
          <a:solidFill>
            <a:srgbClr val="EF4444"/>
          </a:solidFill>
          <a:ln w="12700">
            <a:solidFill>
              <a:srgbClr val="EF4444"/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7735624" y="1435608"/>
            <a:ext cx="548640" cy="548640"/>
          </a:xfrm>
          <a:prstGeom prst="ellipse">
            <a:avLst/>
          </a:prstGeom>
          <a:solidFill>
            <a:srgbClr val="EF4444">
              <a:alpha val="20000"/>
            </a:srgbClr>
          </a:solidFill>
          <a:ln w="12700">
            <a:solidFill>
              <a:srgbClr val="EF4444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7735624" y="1463040"/>
            <a:ext cx="5486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EF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800" dirty="0"/>
          </a:p>
        </p:txBody>
      </p:sp>
      <p:sp>
        <p:nvSpPr>
          <p:cNvPr id="23" name="Text 21"/>
          <p:cNvSpPr/>
          <p:nvPr/>
        </p:nvSpPr>
        <p:spPr>
          <a:xfrm>
            <a:off x="7068112" y="2057400"/>
            <a:ext cx="18745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HR &amp; Payroll</a:t>
            </a:r>
            <a:endParaRPr lang="en-US" sz="1100" dirty="0"/>
          </a:p>
        </p:txBody>
      </p:sp>
      <p:sp>
        <p:nvSpPr>
          <p:cNvPr id="24" name="Shape 22"/>
          <p:cNvSpPr/>
          <p:nvPr/>
        </p:nvSpPr>
        <p:spPr>
          <a:xfrm>
            <a:off x="274320" y="2743200"/>
            <a:ext cx="2057400" cy="1325880"/>
          </a:xfrm>
          <a:prstGeom prst="rect">
            <a:avLst/>
          </a:prstGeom>
          <a:solidFill>
            <a:srgbClr val="112E52"/>
          </a:solidFill>
          <a:ln w="12700">
            <a:solidFill>
              <a:srgbClr val="7C3AED"/>
            </a:solidFill>
            <a:prstDash val="solid"/>
          </a:ln>
          <a:effectLst>
            <a:outerShdw blurRad="76200" dist="25400" dir="8100000" algn="bl" rotWithShape="0">
              <a:srgbClr val="000000">
                <a:alpha val="8000"/>
              </a:srgbClr>
            </a:outerShdw>
          </a:effectLst>
        </p:spPr>
      </p:sp>
      <p:sp>
        <p:nvSpPr>
          <p:cNvPr id="25" name="Shape 23"/>
          <p:cNvSpPr/>
          <p:nvPr/>
        </p:nvSpPr>
        <p:spPr>
          <a:xfrm>
            <a:off x="274320" y="2743200"/>
            <a:ext cx="2057400" cy="73152"/>
          </a:xfrm>
          <a:prstGeom prst="rect">
            <a:avLst/>
          </a:prstGeom>
          <a:solidFill>
            <a:srgbClr val="7C3AED"/>
          </a:solidFill>
          <a:ln w="12700">
            <a:solidFill>
              <a:srgbClr val="7C3AED"/>
            </a:solidFill>
            <a:prstDash val="solid"/>
          </a:ln>
        </p:spPr>
      </p:sp>
      <p:sp>
        <p:nvSpPr>
          <p:cNvPr id="26" name="Shape 24"/>
          <p:cNvSpPr/>
          <p:nvPr/>
        </p:nvSpPr>
        <p:spPr>
          <a:xfrm>
            <a:off x="1033272" y="2944368"/>
            <a:ext cx="548640" cy="548640"/>
          </a:xfrm>
          <a:prstGeom prst="ellipse">
            <a:avLst/>
          </a:prstGeom>
          <a:solidFill>
            <a:srgbClr val="7C3AED">
              <a:alpha val="20000"/>
            </a:srgbClr>
          </a:solidFill>
          <a:ln w="12700">
            <a:solidFill>
              <a:srgbClr val="7C3AED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1033272" y="2971800"/>
            <a:ext cx="5486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7C3AE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1800" dirty="0"/>
          </a:p>
        </p:txBody>
      </p:sp>
      <p:sp>
        <p:nvSpPr>
          <p:cNvPr id="28" name="Text 26"/>
          <p:cNvSpPr/>
          <p:nvPr/>
        </p:nvSpPr>
        <p:spPr>
          <a:xfrm>
            <a:off x="365760" y="3566160"/>
            <a:ext cx="18745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Purchase &amp; Supply</a:t>
            </a:r>
            <a:endParaRPr lang="en-US" sz="1100" dirty="0"/>
          </a:p>
        </p:txBody>
      </p:sp>
      <p:sp>
        <p:nvSpPr>
          <p:cNvPr id="29" name="Shape 27"/>
          <p:cNvSpPr/>
          <p:nvPr/>
        </p:nvSpPr>
        <p:spPr>
          <a:xfrm>
            <a:off x="2463040" y="2743200"/>
            <a:ext cx="2057400" cy="1325880"/>
          </a:xfrm>
          <a:prstGeom prst="rect">
            <a:avLst/>
          </a:prstGeom>
          <a:solidFill>
            <a:srgbClr val="112E52"/>
          </a:solidFill>
          <a:ln w="12700">
            <a:solidFill>
              <a:srgbClr val="0891B2"/>
            </a:solidFill>
            <a:prstDash val="solid"/>
          </a:ln>
          <a:effectLst>
            <a:outerShdw blurRad="76200" dist="25400" dir="8100000" algn="bl" rotWithShape="0">
              <a:srgbClr val="000000">
                <a:alpha val="8000"/>
              </a:srgbClr>
            </a:outerShdw>
          </a:effectLst>
        </p:spPr>
      </p:sp>
      <p:sp>
        <p:nvSpPr>
          <p:cNvPr id="30" name="Shape 28"/>
          <p:cNvSpPr/>
          <p:nvPr/>
        </p:nvSpPr>
        <p:spPr>
          <a:xfrm>
            <a:off x="2463040" y="2743200"/>
            <a:ext cx="2057400" cy="73152"/>
          </a:xfrm>
          <a:prstGeom prst="rect">
            <a:avLst/>
          </a:prstGeom>
          <a:solidFill>
            <a:srgbClr val="0891B2"/>
          </a:solidFill>
          <a:ln w="12700">
            <a:solidFill>
              <a:srgbClr val="0891B2"/>
            </a:solidFill>
            <a:prstDash val="solid"/>
          </a:ln>
        </p:spPr>
      </p:sp>
      <p:sp>
        <p:nvSpPr>
          <p:cNvPr id="31" name="Shape 29"/>
          <p:cNvSpPr/>
          <p:nvPr/>
        </p:nvSpPr>
        <p:spPr>
          <a:xfrm>
            <a:off x="3221992" y="2944368"/>
            <a:ext cx="548640" cy="548640"/>
          </a:xfrm>
          <a:prstGeom prst="ellipse">
            <a:avLst/>
          </a:prstGeom>
          <a:solidFill>
            <a:srgbClr val="0891B2">
              <a:alpha val="20000"/>
            </a:srgbClr>
          </a:solidFill>
          <a:ln w="12700">
            <a:solidFill>
              <a:srgbClr val="0891B2"/>
            </a:solidFill>
            <a:prstDash val="solid"/>
          </a:ln>
        </p:spPr>
      </p:sp>
      <p:sp>
        <p:nvSpPr>
          <p:cNvPr id="32" name="Text 30"/>
          <p:cNvSpPr/>
          <p:nvPr/>
        </p:nvSpPr>
        <p:spPr>
          <a:xfrm>
            <a:off x="3221992" y="2971800"/>
            <a:ext cx="5486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0891B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1800" dirty="0"/>
          </a:p>
        </p:txBody>
      </p:sp>
      <p:sp>
        <p:nvSpPr>
          <p:cNvPr id="33" name="Text 31"/>
          <p:cNvSpPr/>
          <p:nvPr/>
        </p:nvSpPr>
        <p:spPr>
          <a:xfrm>
            <a:off x="2554480" y="3566160"/>
            <a:ext cx="18745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Production &amp; MRP</a:t>
            </a:r>
            <a:endParaRPr lang="en-US" sz="1100" dirty="0"/>
          </a:p>
        </p:txBody>
      </p:sp>
      <p:sp>
        <p:nvSpPr>
          <p:cNvPr id="34" name="Shape 32"/>
          <p:cNvSpPr/>
          <p:nvPr/>
        </p:nvSpPr>
        <p:spPr>
          <a:xfrm>
            <a:off x="4690672" y="2743200"/>
            <a:ext cx="2057400" cy="1325880"/>
          </a:xfrm>
          <a:prstGeom prst="rect">
            <a:avLst/>
          </a:prstGeom>
          <a:solidFill>
            <a:srgbClr val="112E52"/>
          </a:solidFill>
          <a:ln w="12700">
            <a:solidFill>
              <a:srgbClr val="059669"/>
            </a:solidFill>
            <a:prstDash val="solid"/>
          </a:ln>
          <a:effectLst>
            <a:outerShdw blurRad="76200" dist="25400" dir="8100000" algn="bl" rotWithShape="0">
              <a:srgbClr val="000000">
                <a:alpha val="8000"/>
              </a:srgbClr>
            </a:outerShdw>
          </a:effectLst>
        </p:spPr>
      </p:sp>
      <p:sp>
        <p:nvSpPr>
          <p:cNvPr id="35" name="Shape 33"/>
          <p:cNvSpPr/>
          <p:nvPr/>
        </p:nvSpPr>
        <p:spPr>
          <a:xfrm>
            <a:off x="4690672" y="2743200"/>
            <a:ext cx="2057400" cy="73152"/>
          </a:xfrm>
          <a:prstGeom prst="rect">
            <a:avLst/>
          </a:prstGeom>
          <a:solidFill>
            <a:srgbClr val="059669"/>
          </a:solidFill>
          <a:ln w="12700">
            <a:solidFill>
              <a:srgbClr val="059669"/>
            </a:solidFill>
            <a:prstDash val="solid"/>
          </a:ln>
        </p:spPr>
      </p:sp>
      <p:sp>
        <p:nvSpPr>
          <p:cNvPr id="36" name="Shape 34"/>
          <p:cNvSpPr/>
          <p:nvPr/>
        </p:nvSpPr>
        <p:spPr>
          <a:xfrm>
            <a:off x="5449624" y="2944368"/>
            <a:ext cx="548640" cy="548640"/>
          </a:xfrm>
          <a:prstGeom prst="ellipse">
            <a:avLst/>
          </a:prstGeom>
          <a:solidFill>
            <a:srgbClr val="059669">
              <a:alpha val="20000"/>
            </a:srgbClr>
          </a:solidFill>
          <a:ln w="12700">
            <a:solidFill>
              <a:srgbClr val="059669"/>
            </a:solidFill>
            <a:prstDash val="solid"/>
          </a:ln>
        </p:spPr>
      </p:sp>
      <p:sp>
        <p:nvSpPr>
          <p:cNvPr id="37" name="Text 35"/>
          <p:cNvSpPr/>
          <p:nvPr/>
        </p:nvSpPr>
        <p:spPr>
          <a:xfrm>
            <a:off x="5449624" y="2971800"/>
            <a:ext cx="5486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0596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</a:t>
            </a:r>
            <a:endParaRPr lang="en-US" sz="1800" dirty="0"/>
          </a:p>
        </p:txBody>
      </p:sp>
      <p:sp>
        <p:nvSpPr>
          <p:cNvPr id="38" name="Text 36"/>
          <p:cNvSpPr/>
          <p:nvPr/>
        </p:nvSpPr>
        <p:spPr>
          <a:xfrm>
            <a:off x="4782112" y="3566160"/>
            <a:ext cx="18745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Reports &amp; BI</a:t>
            </a:r>
            <a:endParaRPr lang="en-US" sz="1100" dirty="0"/>
          </a:p>
        </p:txBody>
      </p:sp>
      <p:sp>
        <p:nvSpPr>
          <p:cNvPr id="39" name="Shape 37"/>
          <p:cNvSpPr/>
          <p:nvPr/>
        </p:nvSpPr>
        <p:spPr>
          <a:xfrm>
            <a:off x="6976672" y="2743200"/>
            <a:ext cx="2057400" cy="1325880"/>
          </a:xfrm>
          <a:prstGeom prst="rect">
            <a:avLst/>
          </a:prstGeom>
          <a:solidFill>
            <a:srgbClr val="112E52"/>
          </a:solidFill>
          <a:ln w="12700">
            <a:solidFill>
              <a:srgbClr val="D97706"/>
            </a:solidFill>
            <a:prstDash val="solid"/>
          </a:ln>
          <a:effectLst>
            <a:outerShdw blurRad="76200" dist="25400" dir="8100000" algn="bl" rotWithShape="0">
              <a:srgbClr val="000000">
                <a:alpha val="8000"/>
              </a:srgbClr>
            </a:outerShdw>
          </a:effectLst>
        </p:spPr>
      </p:sp>
      <p:sp>
        <p:nvSpPr>
          <p:cNvPr id="40" name="Shape 38"/>
          <p:cNvSpPr/>
          <p:nvPr/>
        </p:nvSpPr>
        <p:spPr>
          <a:xfrm>
            <a:off x="6976672" y="2743200"/>
            <a:ext cx="2057400" cy="73152"/>
          </a:xfrm>
          <a:prstGeom prst="rect">
            <a:avLst/>
          </a:prstGeom>
          <a:solidFill>
            <a:srgbClr val="D97706"/>
          </a:solidFill>
          <a:ln w="12700">
            <a:solidFill>
              <a:srgbClr val="D97706"/>
            </a:solidFill>
            <a:prstDash val="solid"/>
          </a:ln>
        </p:spPr>
      </p:sp>
      <p:sp>
        <p:nvSpPr>
          <p:cNvPr id="41" name="Shape 39"/>
          <p:cNvSpPr/>
          <p:nvPr/>
        </p:nvSpPr>
        <p:spPr>
          <a:xfrm>
            <a:off x="7735624" y="2944368"/>
            <a:ext cx="548640" cy="548640"/>
          </a:xfrm>
          <a:prstGeom prst="ellipse">
            <a:avLst/>
          </a:prstGeom>
          <a:solidFill>
            <a:srgbClr val="D97706">
              <a:alpha val="20000"/>
            </a:srgbClr>
          </a:solidFill>
          <a:ln w="12700">
            <a:solidFill>
              <a:srgbClr val="D97706"/>
            </a:solidFill>
            <a:prstDash val="solid"/>
          </a:ln>
        </p:spPr>
      </p:sp>
      <p:sp>
        <p:nvSpPr>
          <p:cNvPr id="42" name="Text 40"/>
          <p:cNvSpPr/>
          <p:nvPr/>
        </p:nvSpPr>
        <p:spPr>
          <a:xfrm>
            <a:off x="7735624" y="2971800"/>
            <a:ext cx="5486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D9770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</a:t>
            </a:r>
            <a:endParaRPr lang="en-US" sz="1800" dirty="0"/>
          </a:p>
        </p:txBody>
      </p:sp>
      <p:sp>
        <p:nvSpPr>
          <p:cNvPr id="43" name="Text 41"/>
          <p:cNvSpPr/>
          <p:nvPr/>
        </p:nvSpPr>
        <p:spPr>
          <a:xfrm>
            <a:off x="7068112" y="3566160"/>
            <a:ext cx="18745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Mobile Access</a:t>
            </a:r>
            <a:endParaRPr lang="en-US" sz="1100" dirty="0"/>
          </a:p>
        </p:txBody>
      </p:sp>
      <p:sp>
        <p:nvSpPr>
          <p:cNvPr id="44" name="Text 42"/>
          <p:cNvSpPr/>
          <p:nvPr/>
        </p:nvSpPr>
        <p:spPr>
          <a:xfrm>
            <a:off x="365760" y="4389120"/>
            <a:ext cx="84124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i="1" dirty="0">
                <a:solidFill>
                  <a:srgbClr val="7BAFD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All modules integrate seamlessly — no more data silos.</a:t>
            </a:r>
            <a:endParaRPr lang="en-US" sz="11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1005840"/>
          </a:xfrm>
          <a:prstGeom prst="rect">
            <a:avLst/>
          </a:prstGeom>
          <a:solidFill>
            <a:srgbClr val="0A2540"/>
          </a:solidFill>
          <a:ln w="12700">
            <a:solidFill>
              <a:srgbClr val="0A2540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09728" cy="1005840"/>
          </a:xfrm>
          <a:prstGeom prst="rect">
            <a:avLst/>
          </a:prstGeom>
          <a:solidFill>
            <a:srgbClr val="F59E0B"/>
          </a:solidFill>
          <a:ln w="12700">
            <a:solidFill>
              <a:srgbClr val="F59E0B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256032" y="137160"/>
            <a:ext cx="86868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How We Work With You</a:t>
            </a:r>
            <a:endParaRPr lang="en-US" sz="2400" dirty="0"/>
          </a:p>
        </p:txBody>
      </p:sp>
      <p:sp>
        <p:nvSpPr>
          <p:cNvPr id="5" name="Text 3"/>
          <p:cNvSpPr/>
          <p:nvPr/>
        </p:nvSpPr>
        <p:spPr>
          <a:xfrm>
            <a:off x="256032" y="594360"/>
            <a:ext cx="8686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AECB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transparent, collaborative process — start to finish.</a:t>
            </a:r>
            <a:endParaRPr lang="en-US" sz="1200" dirty="0"/>
          </a:p>
        </p:txBody>
      </p:sp>
      <p:sp>
        <p:nvSpPr>
          <p:cNvPr id="6" name="Shape 4"/>
          <p:cNvSpPr/>
          <p:nvPr/>
        </p:nvSpPr>
        <p:spPr>
          <a:xfrm>
            <a:off x="2221992" y="2423160"/>
            <a:ext cx="475488" cy="0"/>
          </a:xfrm>
          <a:prstGeom prst="line">
            <a:avLst/>
          </a:prstGeom>
          <a:noFill/>
          <a:ln w="25400">
            <a:solidFill>
              <a:srgbClr val="CBD5E1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4462272" y="2423160"/>
            <a:ext cx="475488" cy="0"/>
          </a:xfrm>
          <a:prstGeom prst="line">
            <a:avLst/>
          </a:prstGeom>
          <a:noFill/>
          <a:ln w="25400">
            <a:solidFill>
              <a:srgbClr val="CBD5E1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6702552" y="2423160"/>
            <a:ext cx="475488" cy="0"/>
          </a:xfrm>
          <a:prstGeom prst="line">
            <a:avLst/>
          </a:prstGeom>
          <a:noFill/>
          <a:ln w="25400">
            <a:solidFill>
              <a:srgbClr val="CBD5E1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228600" y="1188720"/>
            <a:ext cx="2011680" cy="2834640"/>
          </a:xfrm>
          <a:prstGeom prst="rect">
            <a:avLst/>
          </a:prstGeom>
          <a:solidFill>
            <a:srgbClr val="F1F5F9"/>
          </a:solidFill>
          <a:ln w="12700">
            <a:solidFill>
              <a:srgbClr val="E2E8F0"/>
            </a:solidFill>
            <a:prstDash val="solid"/>
          </a:ln>
          <a:effectLst>
            <a:outerShdw blurRad="76200" dist="25400" dir="8100000" algn="bl" rotWithShape="0">
              <a:srgbClr val="000000">
                <a:alpha val="8000"/>
              </a:srgbClr>
            </a:outerShdw>
          </a:effectLst>
        </p:spPr>
      </p:sp>
      <p:sp>
        <p:nvSpPr>
          <p:cNvPr id="10" name="Shape 8"/>
          <p:cNvSpPr/>
          <p:nvPr/>
        </p:nvSpPr>
        <p:spPr>
          <a:xfrm>
            <a:off x="228600" y="1188720"/>
            <a:ext cx="2011680" cy="73152"/>
          </a:xfrm>
          <a:prstGeom prst="rect">
            <a:avLst/>
          </a:prstGeom>
          <a:solidFill>
            <a:srgbClr val="1A56DB"/>
          </a:solidFill>
          <a:ln w="12700">
            <a:solidFill>
              <a:srgbClr val="1A56DB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320040" y="1371600"/>
            <a:ext cx="18288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4200" b="1" dirty="0">
                <a:solidFill>
                  <a:srgbClr val="1A56D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01</a:t>
            </a:r>
            <a:endParaRPr lang="en-US" sz="4200" dirty="0"/>
          </a:p>
        </p:txBody>
      </p:sp>
      <p:sp>
        <p:nvSpPr>
          <p:cNvPr id="12" name="Text 10"/>
          <p:cNvSpPr/>
          <p:nvPr/>
        </p:nvSpPr>
        <p:spPr>
          <a:xfrm>
            <a:off x="365760" y="2231136"/>
            <a:ext cx="17373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0A25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Discovery</a:t>
            </a:r>
            <a:endParaRPr lang="en-US" sz="1500" dirty="0"/>
          </a:p>
        </p:txBody>
      </p:sp>
      <p:sp>
        <p:nvSpPr>
          <p:cNvPr id="13" name="Text 11"/>
          <p:cNvSpPr/>
          <p:nvPr/>
        </p:nvSpPr>
        <p:spPr>
          <a:xfrm>
            <a:off x="365760" y="2670048"/>
            <a:ext cx="173736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 understand your business, pain points, and goals.</a:t>
            </a:r>
            <a:endParaRPr lang="en-US" sz="1100" dirty="0"/>
          </a:p>
        </p:txBody>
      </p:sp>
      <p:sp>
        <p:nvSpPr>
          <p:cNvPr id="14" name="Shape 12"/>
          <p:cNvSpPr/>
          <p:nvPr/>
        </p:nvSpPr>
        <p:spPr>
          <a:xfrm>
            <a:off x="2468880" y="1188720"/>
            <a:ext cx="2011680" cy="2834640"/>
          </a:xfrm>
          <a:prstGeom prst="rect">
            <a:avLst/>
          </a:prstGeom>
          <a:solidFill>
            <a:srgbClr val="F1F5F9"/>
          </a:solidFill>
          <a:ln w="12700">
            <a:solidFill>
              <a:srgbClr val="E2E8F0"/>
            </a:solidFill>
            <a:prstDash val="solid"/>
          </a:ln>
          <a:effectLst>
            <a:outerShdw blurRad="76200" dist="25400" dir="8100000" algn="bl" rotWithShape="0">
              <a:srgbClr val="000000">
                <a:alpha val="8000"/>
              </a:srgbClr>
            </a:outerShdw>
          </a:effectLst>
        </p:spPr>
      </p:sp>
      <p:sp>
        <p:nvSpPr>
          <p:cNvPr id="15" name="Shape 13"/>
          <p:cNvSpPr/>
          <p:nvPr/>
        </p:nvSpPr>
        <p:spPr>
          <a:xfrm>
            <a:off x="2468880" y="1188720"/>
            <a:ext cx="2011680" cy="73152"/>
          </a:xfrm>
          <a:prstGeom prst="rect">
            <a:avLst/>
          </a:prstGeom>
          <a:solidFill>
            <a:srgbClr val="0E9F6E"/>
          </a:solidFill>
          <a:ln w="12700">
            <a:solidFill>
              <a:srgbClr val="0E9F6E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2560320" y="1371600"/>
            <a:ext cx="18288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4200" b="1" dirty="0">
                <a:solidFill>
                  <a:srgbClr val="0E9F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</a:t>
            </a:r>
            <a:endParaRPr lang="en-US" sz="4200" dirty="0"/>
          </a:p>
        </p:txBody>
      </p:sp>
      <p:sp>
        <p:nvSpPr>
          <p:cNvPr id="17" name="Text 15"/>
          <p:cNvSpPr/>
          <p:nvPr/>
        </p:nvSpPr>
        <p:spPr>
          <a:xfrm>
            <a:off x="2606040" y="2231136"/>
            <a:ext cx="17373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0A25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Design</a:t>
            </a:r>
            <a:endParaRPr lang="en-US" sz="1500" dirty="0"/>
          </a:p>
        </p:txBody>
      </p:sp>
      <p:sp>
        <p:nvSpPr>
          <p:cNvPr id="18" name="Text 16"/>
          <p:cNvSpPr/>
          <p:nvPr/>
        </p:nvSpPr>
        <p:spPr>
          <a:xfrm>
            <a:off x="2606040" y="2670048"/>
            <a:ext cx="173736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 map and customize the ERP to your exact workflow.</a:t>
            </a:r>
            <a:endParaRPr lang="en-US" sz="1100" dirty="0"/>
          </a:p>
        </p:txBody>
      </p:sp>
      <p:sp>
        <p:nvSpPr>
          <p:cNvPr id="19" name="Shape 17"/>
          <p:cNvSpPr/>
          <p:nvPr/>
        </p:nvSpPr>
        <p:spPr>
          <a:xfrm>
            <a:off x="4709160" y="1188720"/>
            <a:ext cx="2011680" cy="2834640"/>
          </a:xfrm>
          <a:prstGeom prst="rect">
            <a:avLst/>
          </a:prstGeom>
          <a:solidFill>
            <a:srgbClr val="F1F5F9"/>
          </a:solidFill>
          <a:ln w="12700">
            <a:solidFill>
              <a:srgbClr val="E2E8F0"/>
            </a:solidFill>
            <a:prstDash val="solid"/>
          </a:ln>
          <a:effectLst>
            <a:outerShdw blurRad="76200" dist="25400" dir="8100000" algn="bl" rotWithShape="0">
              <a:srgbClr val="000000">
                <a:alpha val="8000"/>
              </a:srgbClr>
            </a:outerShdw>
          </a:effectLst>
        </p:spPr>
      </p:sp>
      <p:sp>
        <p:nvSpPr>
          <p:cNvPr id="20" name="Shape 18"/>
          <p:cNvSpPr/>
          <p:nvPr/>
        </p:nvSpPr>
        <p:spPr>
          <a:xfrm>
            <a:off x="4709160" y="1188720"/>
            <a:ext cx="2011680" cy="73152"/>
          </a:xfrm>
          <a:prstGeom prst="rect">
            <a:avLst/>
          </a:prstGeom>
          <a:solidFill>
            <a:srgbClr val="F59E0B"/>
          </a:solidFill>
          <a:ln w="12700">
            <a:solidFill>
              <a:srgbClr val="F59E0B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4800600" y="1371600"/>
            <a:ext cx="18288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4200" b="1" dirty="0">
                <a:solidFill>
                  <a:srgbClr val="F59E0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</a:t>
            </a:r>
            <a:endParaRPr lang="en-US" sz="4200" dirty="0"/>
          </a:p>
        </p:txBody>
      </p:sp>
      <p:sp>
        <p:nvSpPr>
          <p:cNvPr id="22" name="Text 20"/>
          <p:cNvSpPr/>
          <p:nvPr/>
        </p:nvSpPr>
        <p:spPr>
          <a:xfrm>
            <a:off x="4846320" y="2231136"/>
            <a:ext cx="17373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0A25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Build &amp; Test</a:t>
            </a:r>
            <a:endParaRPr lang="en-US" sz="1500" dirty="0"/>
          </a:p>
        </p:txBody>
      </p:sp>
      <p:sp>
        <p:nvSpPr>
          <p:cNvPr id="23" name="Text 21"/>
          <p:cNvSpPr/>
          <p:nvPr/>
        </p:nvSpPr>
        <p:spPr>
          <a:xfrm>
            <a:off x="4846320" y="2670048"/>
            <a:ext cx="173736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Your system built, tested, and refined with your team.</a:t>
            </a:r>
            <a:endParaRPr lang="en-US" sz="1100" dirty="0"/>
          </a:p>
        </p:txBody>
      </p:sp>
      <p:sp>
        <p:nvSpPr>
          <p:cNvPr id="24" name="Shape 22"/>
          <p:cNvSpPr/>
          <p:nvPr/>
        </p:nvSpPr>
        <p:spPr>
          <a:xfrm>
            <a:off x="6949440" y="1188720"/>
            <a:ext cx="2011680" cy="2834640"/>
          </a:xfrm>
          <a:prstGeom prst="rect">
            <a:avLst/>
          </a:prstGeom>
          <a:solidFill>
            <a:srgbClr val="F1F5F9"/>
          </a:solidFill>
          <a:ln w="12700">
            <a:solidFill>
              <a:srgbClr val="E2E8F0"/>
            </a:solidFill>
            <a:prstDash val="solid"/>
          </a:ln>
          <a:effectLst>
            <a:outerShdw blurRad="76200" dist="25400" dir="8100000" algn="bl" rotWithShape="0">
              <a:srgbClr val="000000">
                <a:alpha val="8000"/>
              </a:srgbClr>
            </a:outerShdw>
          </a:effectLst>
        </p:spPr>
      </p:sp>
      <p:sp>
        <p:nvSpPr>
          <p:cNvPr id="25" name="Shape 23"/>
          <p:cNvSpPr/>
          <p:nvPr/>
        </p:nvSpPr>
        <p:spPr>
          <a:xfrm>
            <a:off x="6949440" y="1188720"/>
            <a:ext cx="2011680" cy="73152"/>
          </a:xfrm>
          <a:prstGeom prst="rect">
            <a:avLst/>
          </a:prstGeom>
          <a:solidFill>
            <a:srgbClr val="EF4444"/>
          </a:solidFill>
          <a:ln w="12700">
            <a:solidFill>
              <a:srgbClr val="EF4444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7040880" y="1371600"/>
            <a:ext cx="18288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4200" b="1" dirty="0">
                <a:solidFill>
                  <a:srgbClr val="EF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</a:t>
            </a:r>
            <a:endParaRPr lang="en-US" sz="4200" dirty="0"/>
          </a:p>
        </p:txBody>
      </p:sp>
      <p:sp>
        <p:nvSpPr>
          <p:cNvPr id="27" name="Text 25"/>
          <p:cNvSpPr/>
          <p:nvPr/>
        </p:nvSpPr>
        <p:spPr>
          <a:xfrm>
            <a:off x="7086600" y="2231136"/>
            <a:ext cx="17373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0A25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 Live</a:t>
            </a:r>
            <a:endParaRPr lang="en-US" sz="1500" dirty="0"/>
          </a:p>
        </p:txBody>
      </p:sp>
      <p:sp>
        <p:nvSpPr>
          <p:cNvPr id="28" name="Text 26"/>
          <p:cNvSpPr/>
          <p:nvPr/>
        </p:nvSpPr>
        <p:spPr>
          <a:xfrm>
            <a:off x="7086600" y="2670048"/>
            <a:ext cx="173736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Launch with full training, support, and handover.</a:t>
            </a:r>
            <a:endParaRPr lang="en-US" sz="1100" dirty="0"/>
          </a:p>
        </p:txBody>
      </p:sp>
      <p:sp>
        <p:nvSpPr>
          <p:cNvPr id="29" name="Text 27"/>
          <p:cNvSpPr/>
          <p:nvPr/>
        </p:nvSpPr>
        <p:spPr>
          <a:xfrm>
            <a:off x="365760" y="4389120"/>
            <a:ext cx="84124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1A56D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Average deployment time: 8 – 12 weeks  |  With dedicated project manager</a:t>
            </a:r>
            <a:endParaRPr lang="en-US" sz="11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A192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228600"/>
            <a:ext cx="8412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Our Clients Say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365760" y="731520"/>
            <a:ext cx="84124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F59E0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Real results from real businesses.</a:t>
            </a:r>
            <a:endParaRPr lang="en-US" sz="1300" dirty="0"/>
          </a:p>
        </p:txBody>
      </p:sp>
      <p:sp>
        <p:nvSpPr>
          <p:cNvPr id="4" name="Shape 2"/>
          <p:cNvSpPr/>
          <p:nvPr/>
        </p:nvSpPr>
        <p:spPr>
          <a:xfrm>
            <a:off x="274320" y="1188720"/>
            <a:ext cx="2697480" cy="3200400"/>
          </a:xfrm>
          <a:prstGeom prst="rect">
            <a:avLst/>
          </a:prstGeom>
          <a:solidFill>
            <a:srgbClr val="0D2137"/>
          </a:solidFill>
          <a:ln w="12700">
            <a:solidFill>
              <a:srgbClr val="1A56DB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274320" y="1188720"/>
            <a:ext cx="2697480" cy="64008"/>
          </a:xfrm>
          <a:prstGeom prst="rect">
            <a:avLst/>
          </a:prstGeom>
          <a:solidFill>
            <a:srgbClr val="1A56DB"/>
          </a:solidFill>
          <a:ln w="12700">
            <a:solidFill>
              <a:srgbClr val="1A56DB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411480" y="1234440"/>
            <a:ext cx="4572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4000" dirty="0">
                <a:solidFill>
                  <a:srgbClr val="1A56D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“</a:t>
            </a:r>
            <a:endParaRPr lang="en-US" sz="4000" dirty="0"/>
          </a:p>
        </p:txBody>
      </p:sp>
      <p:sp>
        <p:nvSpPr>
          <p:cNvPr id="7" name="Text 5"/>
          <p:cNvSpPr/>
          <p:nvPr/>
        </p:nvSpPr>
        <p:spPr>
          <a:xfrm>
            <a:off x="438912" y="1783080"/>
            <a:ext cx="2377440" cy="1737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CBD5E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noorsys cut our payroll processing time from 2 days to 20 minutes. Absolutely game-changing.</a:t>
            </a:r>
            <a:endParaRPr lang="en-US" sz="1100" dirty="0"/>
          </a:p>
        </p:txBody>
      </p:sp>
      <p:sp>
        <p:nvSpPr>
          <p:cNvPr id="8" name="Shape 6"/>
          <p:cNvSpPr/>
          <p:nvPr/>
        </p:nvSpPr>
        <p:spPr>
          <a:xfrm>
            <a:off x="438912" y="3547872"/>
            <a:ext cx="2377440" cy="0"/>
          </a:xfrm>
          <a:prstGeom prst="line">
            <a:avLst/>
          </a:prstGeom>
          <a:noFill/>
          <a:ln w="12700">
            <a:solidFill>
              <a:srgbClr val="1E3A5F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438912" y="3611880"/>
            <a:ext cx="23774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Karim A.</a:t>
            </a:r>
            <a:endParaRPr lang="en-US" sz="1200" dirty="0"/>
          </a:p>
        </p:txBody>
      </p:sp>
      <p:sp>
        <p:nvSpPr>
          <p:cNvPr id="10" name="Text 8"/>
          <p:cNvSpPr/>
          <p:nvPr/>
        </p:nvSpPr>
        <p:spPr>
          <a:xfrm>
            <a:off x="438912" y="3913632"/>
            <a:ext cx="23774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1A56D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Textile Exporter, Chittagong</a:t>
            </a:r>
            <a:endParaRPr lang="en-US" sz="1000" dirty="0"/>
          </a:p>
        </p:txBody>
      </p:sp>
      <p:sp>
        <p:nvSpPr>
          <p:cNvPr id="11" name="Shape 9"/>
          <p:cNvSpPr/>
          <p:nvPr/>
        </p:nvSpPr>
        <p:spPr>
          <a:xfrm>
            <a:off x="3246120" y="1188720"/>
            <a:ext cx="2697480" cy="3200400"/>
          </a:xfrm>
          <a:prstGeom prst="rect">
            <a:avLst/>
          </a:prstGeom>
          <a:solidFill>
            <a:srgbClr val="0D2137"/>
          </a:solidFill>
          <a:ln w="12700">
            <a:solidFill>
              <a:srgbClr val="0E9F6E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12" name="Shape 10"/>
          <p:cNvSpPr/>
          <p:nvPr/>
        </p:nvSpPr>
        <p:spPr>
          <a:xfrm>
            <a:off x="3246120" y="1188720"/>
            <a:ext cx="2697480" cy="64008"/>
          </a:xfrm>
          <a:prstGeom prst="rect">
            <a:avLst/>
          </a:prstGeom>
          <a:solidFill>
            <a:srgbClr val="0E9F6E"/>
          </a:solidFill>
          <a:ln w="12700">
            <a:solidFill>
              <a:srgbClr val="0E9F6E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3383280" y="1234440"/>
            <a:ext cx="4572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4000" dirty="0">
                <a:solidFill>
                  <a:srgbClr val="0E9F6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“</a:t>
            </a:r>
            <a:endParaRPr lang="en-US" sz="4000" dirty="0"/>
          </a:p>
        </p:txBody>
      </p:sp>
      <p:sp>
        <p:nvSpPr>
          <p:cNvPr id="14" name="Text 12"/>
          <p:cNvSpPr/>
          <p:nvPr/>
        </p:nvSpPr>
        <p:spPr>
          <a:xfrm>
            <a:off x="3410712" y="1783080"/>
            <a:ext cx="2377440" cy="1737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CBD5E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Finally, an ERP that my team didn't need weeks of training to use. Simple and powerful.</a:t>
            </a:r>
            <a:endParaRPr lang="en-US" sz="1100" dirty="0"/>
          </a:p>
        </p:txBody>
      </p:sp>
      <p:sp>
        <p:nvSpPr>
          <p:cNvPr id="15" name="Shape 13"/>
          <p:cNvSpPr/>
          <p:nvPr/>
        </p:nvSpPr>
        <p:spPr>
          <a:xfrm>
            <a:off x="3410712" y="3547872"/>
            <a:ext cx="2377440" cy="0"/>
          </a:xfrm>
          <a:prstGeom prst="line">
            <a:avLst/>
          </a:prstGeom>
          <a:noFill/>
          <a:ln w="12700">
            <a:solidFill>
              <a:srgbClr val="1E3A5F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3410712" y="3611880"/>
            <a:ext cx="23774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Sumaiya R.</a:t>
            </a:r>
            <a:endParaRPr lang="en-US" sz="1200" dirty="0"/>
          </a:p>
        </p:txBody>
      </p:sp>
      <p:sp>
        <p:nvSpPr>
          <p:cNvPr id="17" name="Text 15"/>
          <p:cNvSpPr/>
          <p:nvPr/>
        </p:nvSpPr>
        <p:spPr>
          <a:xfrm>
            <a:off x="3410712" y="3913632"/>
            <a:ext cx="23774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0E9F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Retail Chain, Dhaka</a:t>
            </a:r>
            <a:endParaRPr lang="en-US" sz="1000" dirty="0"/>
          </a:p>
        </p:txBody>
      </p:sp>
      <p:sp>
        <p:nvSpPr>
          <p:cNvPr id="18" name="Shape 16"/>
          <p:cNvSpPr/>
          <p:nvPr/>
        </p:nvSpPr>
        <p:spPr>
          <a:xfrm>
            <a:off x="6217920" y="1188720"/>
            <a:ext cx="2697480" cy="3200400"/>
          </a:xfrm>
          <a:prstGeom prst="rect">
            <a:avLst/>
          </a:prstGeom>
          <a:solidFill>
            <a:srgbClr val="0D2137"/>
          </a:solidFill>
          <a:ln w="12700">
            <a:solidFill>
              <a:srgbClr val="F59E0B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19" name="Shape 17"/>
          <p:cNvSpPr/>
          <p:nvPr/>
        </p:nvSpPr>
        <p:spPr>
          <a:xfrm>
            <a:off x="6217920" y="1188720"/>
            <a:ext cx="2697480" cy="64008"/>
          </a:xfrm>
          <a:prstGeom prst="rect">
            <a:avLst/>
          </a:prstGeom>
          <a:solidFill>
            <a:srgbClr val="F59E0B"/>
          </a:solidFill>
          <a:ln w="12700">
            <a:solidFill>
              <a:srgbClr val="F59E0B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6355080" y="1234440"/>
            <a:ext cx="4572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4000" dirty="0">
                <a:solidFill>
                  <a:srgbClr val="F59E0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“</a:t>
            </a:r>
            <a:endParaRPr lang="en-US" sz="4000" dirty="0"/>
          </a:p>
        </p:txBody>
      </p:sp>
      <p:sp>
        <p:nvSpPr>
          <p:cNvPr id="21" name="Text 19"/>
          <p:cNvSpPr/>
          <p:nvPr/>
        </p:nvSpPr>
        <p:spPr>
          <a:xfrm>
            <a:off x="6382512" y="1783080"/>
            <a:ext cx="2377440" cy="1737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CBD5E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customization is unreal. They matched every step of our unique production process.</a:t>
            </a:r>
            <a:endParaRPr lang="en-US" sz="1100" dirty="0"/>
          </a:p>
        </p:txBody>
      </p:sp>
      <p:sp>
        <p:nvSpPr>
          <p:cNvPr id="22" name="Shape 20"/>
          <p:cNvSpPr/>
          <p:nvPr/>
        </p:nvSpPr>
        <p:spPr>
          <a:xfrm>
            <a:off x="6382512" y="3547872"/>
            <a:ext cx="2377440" cy="0"/>
          </a:xfrm>
          <a:prstGeom prst="line">
            <a:avLst/>
          </a:prstGeom>
          <a:noFill/>
          <a:ln w="12700">
            <a:solidFill>
              <a:srgbClr val="1E3A5F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6382512" y="3611880"/>
            <a:ext cx="23774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Farhan M.</a:t>
            </a:r>
            <a:endParaRPr lang="en-US" sz="1200" dirty="0"/>
          </a:p>
        </p:txBody>
      </p:sp>
      <p:sp>
        <p:nvSpPr>
          <p:cNvPr id="24" name="Text 22"/>
          <p:cNvSpPr/>
          <p:nvPr/>
        </p:nvSpPr>
        <p:spPr>
          <a:xfrm>
            <a:off x="6382512" y="3913632"/>
            <a:ext cx="23774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F59E0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Food Manufacturer, Gazipur</a:t>
            </a:r>
            <a:endParaRPr lang="en-US" sz="1000" dirty="0"/>
          </a:p>
        </p:txBody>
      </p:sp>
      <p:sp>
        <p:nvSpPr>
          <p:cNvPr id="25" name="Text 23"/>
          <p:cNvSpPr/>
          <p:nvPr/>
        </p:nvSpPr>
        <p:spPr>
          <a:xfrm>
            <a:off x="365760" y="4663440"/>
            <a:ext cx="84124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i="1" dirty="0">
                <a:solidFill>
                  <a:srgbClr val="4A90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Join 100+ businesses already running smarter with noorsys.</a:t>
            </a:r>
            <a:endParaRPr lang="en-US" sz="11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A254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0A2540"/>
          </a:solidFill>
          <a:ln w="12700">
            <a:solidFill>
              <a:srgbClr val="0A2540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5897880" y="0"/>
            <a:ext cx="3200400" cy="5143500"/>
          </a:xfrm>
          <a:prstGeom prst="rect">
            <a:avLst/>
          </a:prstGeom>
          <a:solidFill>
            <a:srgbClr val="112E52"/>
          </a:solidFill>
          <a:ln w="12700">
            <a:solidFill>
              <a:srgbClr val="112E52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5943600" y="0"/>
            <a:ext cx="54864" cy="5143500"/>
          </a:xfrm>
          <a:prstGeom prst="rect">
            <a:avLst/>
          </a:prstGeom>
          <a:solidFill>
            <a:srgbClr val="F59E0B"/>
          </a:solidFill>
          <a:ln w="12700">
            <a:solidFill>
              <a:srgbClr val="F59E0B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457200" y="822960"/>
            <a:ext cx="521208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Ready to Transform</a:t>
            </a:r>
            <a:endParaRPr lang="en-US" sz="3200" dirty="0"/>
          </a:p>
          <a:p>
            <a:pPr marL="0" indent="0">
              <a:buNone/>
            </a:pPr>
            <a:r>
              <a:rPr lang="en-US" sz="3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Your Business?</a:t>
            </a:r>
            <a:endParaRPr lang="en-US" sz="3200" dirty="0"/>
          </a:p>
        </p:txBody>
      </p:sp>
      <p:sp>
        <p:nvSpPr>
          <p:cNvPr id="6" name="Text 4"/>
          <p:cNvSpPr/>
          <p:nvPr/>
        </p:nvSpPr>
        <p:spPr>
          <a:xfrm>
            <a:off x="457200" y="2286000"/>
            <a:ext cx="521208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AECB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Get a free consultation and custom demo</a:t>
            </a:r>
            <a:endParaRPr lang="en-US" sz="1300" dirty="0"/>
          </a:p>
          <a:p>
            <a:pPr marL="0" indent="0">
              <a:buNone/>
            </a:pPr>
            <a:r>
              <a:rPr lang="en-US" sz="1300" dirty="0">
                <a:solidFill>
                  <a:srgbClr val="AECB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built around your business — not a generic walkthrough.</a:t>
            </a:r>
            <a:endParaRPr lang="en-US" sz="1300" dirty="0"/>
          </a:p>
        </p:txBody>
      </p:sp>
      <p:sp>
        <p:nvSpPr>
          <p:cNvPr id="7" name="Shape 5"/>
          <p:cNvSpPr/>
          <p:nvPr/>
        </p:nvSpPr>
        <p:spPr>
          <a:xfrm>
            <a:off x="457200" y="3200400"/>
            <a:ext cx="2560320" cy="502920"/>
          </a:xfrm>
          <a:prstGeom prst="rect">
            <a:avLst/>
          </a:prstGeom>
          <a:solidFill>
            <a:srgbClr val="F59E0B"/>
          </a:solidFill>
          <a:ln w="12700">
            <a:solidFill>
              <a:srgbClr val="F59E0B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8" name="Text 6"/>
          <p:cNvSpPr/>
          <p:nvPr/>
        </p:nvSpPr>
        <p:spPr>
          <a:xfrm>
            <a:off x="457200" y="3200400"/>
            <a:ext cx="25603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0A25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Book Free Demo →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6126480" y="1645920"/>
            <a:ext cx="2743200" cy="1645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AECB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🌐  https://asgroupbd.com/noorsys/
</a:t>
            </a:r>
            <a:endParaRPr lang="en-US" sz="1200" dirty="0"/>
          </a:p>
          <a:p>
            <a:pPr marL="0" indent="0">
              <a:buNone/>
            </a:pPr>
            <a:r>
              <a:rPr lang="en-US" sz="1200" dirty="0">
                <a:solidFill>
                  <a:srgbClr val="AECB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📧  akib.zawad@asgroupbd.com
</a:t>
            </a:r>
            <a:endParaRPr lang="en-US" sz="1200" dirty="0"/>
          </a:p>
          <a:p>
            <a:pPr marL="0" indent="0">
              <a:buNone/>
            </a:pPr>
            <a:r>
              <a:rPr lang="en-US" sz="1200" dirty="0">
                <a:solidFill>
                  <a:srgbClr val="AECB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📞  +880 1745 978 844</a:t>
            </a:r>
            <a:endParaRPr lang="en-US" sz="1200" dirty="0"/>
          </a:p>
        </p:txBody>
      </p:sp>
      <p:sp>
        <p:nvSpPr>
          <p:cNvPr id="10" name="Text 8"/>
          <p:cNvSpPr/>
          <p:nvPr/>
        </p:nvSpPr>
        <p:spPr>
          <a:xfrm>
            <a:off x="6126480" y="640080"/>
            <a:ext cx="27432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kern="0" spc="300" dirty="0">
                <a:solidFill>
                  <a:srgbClr val="F59E0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noorsys</a:t>
            </a:r>
            <a:endParaRPr lang="en-US" sz="2800" dirty="0"/>
          </a:p>
        </p:txBody>
      </p:sp>
      <p:sp>
        <p:nvSpPr>
          <p:cNvPr id="11" name="Text 9"/>
          <p:cNvSpPr/>
          <p:nvPr/>
        </p:nvSpPr>
        <p:spPr>
          <a:xfrm>
            <a:off x="6126480" y="1115568"/>
            <a:ext cx="27432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kern="0" spc="8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ERP</a:t>
            </a:r>
            <a:endParaRPr lang="en-US" sz="1800" dirty="0"/>
          </a:p>
        </p:txBody>
      </p:sp>
      <p:sp>
        <p:nvSpPr>
          <p:cNvPr id="12" name="Shape 10"/>
          <p:cNvSpPr/>
          <p:nvPr/>
        </p:nvSpPr>
        <p:spPr>
          <a:xfrm>
            <a:off x="0" y="4754880"/>
            <a:ext cx="9144000" cy="388620"/>
          </a:xfrm>
          <a:prstGeom prst="rect">
            <a:avLst/>
          </a:prstGeom>
          <a:solidFill>
            <a:srgbClr val="061020"/>
          </a:solidFill>
          <a:ln w="12700">
            <a:solidFill>
              <a:srgbClr val="061020"/>
            </a:solidFill>
            <a:prstDash val="solid"/>
          </a:ln>
        </p:spPr>
        <p:txBody>
          <a:bodyPr/>
          <a:lstStyle/>
          <a:p>
            <a:endParaRPr lang="en-US" dirty="0"/>
          </a:p>
        </p:txBody>
      </p:sp>
      <p:sp>
        <p:nvSpPr>
          <p:cNvPr id="13" name="Text 11"/>
          <p:cNvSpPr/>
          <p:nvPr/>
        </p:nvSpPr>
        <p:spPr>
          <a:xfrm>
            <a:off x="274320" y="4782312"/>
            <a:ext cx="85953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4A6A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noorsys ERP  |  Empowering Small &amp; Medium Businesses  |  © 2026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</TotalTime>
  <Words>689</Words>
  <Application>Microsoft Office PowerPoint</Application>
  <PresentationFormat>On-screen Show (16:9)</PresentationFormat>
  <Paragraphs>125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Arial</vt:lpstr>
      <vt:lpstr>Calibri</vt:lpstr>
      <vt:lpstr>Georgia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noorsys ERP</dc:title>
  <dc:subject>PptxGenJS Presentation</dc:subject>
  <dc:creator>PptxGenJS</dc:creator>
  <cp:lastModifiedBy>Hasan Mahabub</cp:lastModifiedBy>
  <cp:revision>2</cp:revision>
  <dcterms:created xsi:type="dcterms:W3CDTF">2026-03-27T16:12:22Z</dcterms:created>
  <dcterms:modified xsi:type="dcterms:W3CDTF">2026-03-28T14:46:14Z</dcterms:modified>
</cp:coreProperties>
</file>